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7" r:id="rId2"/>
    <p:sldId id="258" r:id="rId3"/>
    <p:sldId id="259" r:id="rId4"/>
    <p:sldId id="261" r:id="rId5"/>
    <p:sldId id="260" r:id="rId6"/>
    <p:sldId id="262" r:id="rId7"/>
    <p:sldId id="263" r:id="rId8"/>
    <p:sldId id="266" r:id="rId9"/>
    <p:sldId id="272" r:id="rId10"/>
    <p:sldId id="267" r:id="rId11"/>
    <p:sldId id="268" r:id="rId12"/>
    <p:sldId id="269" r:id="rId13"/>
    <p:sldId id="270" r:id="rId14"/>
    <p:sldId id="271" r:id="rId15"/>
    <p:sldId id="273" r:id="rId16"/>
    <p:sldId id="274" r:id="rId17"/>
    <p:sldId id="275" r:id="rId18"/>
    <p:sldId id="276" r:id="rId19"/>
    <p:sldId id="277" r:id="rId20"/>
    <p:sldId id="280" r:id="rId21"/>
    <p:sldId id="278" r:id="rId22"/>
    <p:sldId id="279" r:id="rId23"/>
    <p:sldId id="281" r:id="rId24"/>
    <p:sldId id="282" r:id="rId25"/>
    <p:sldId id="286" r:id="rId26"/>
    <p:sldId id="288" r:id="rId27"/>
    <p:sldId id="284" r:id="rId28"/>
    <p:sldId id="285" r:id="rId29"/>
    <p:sldId id="287" r:id="rId30"/>
    <p:sldId id="290" r:id="rId31"/>
    <p:sldId id="291" r:id="rId32"/>
    <p:sldId id="289" r:id="rId33"/>
    <p:sldId id="292" r:id="rId34"/>
    <p:sldId id="294" r:id="rId35"/>
    <p:sldId id="296" r:id="rId36"/>
    <p:sldId id="295" r:id="rId37"/>
    <p:sldId id="309" r:id="rId38"/>
    <p:sldId id="301" r:id="rId39"/>
    <p:sldId id="303" r:id="rId40"/>
    <p:sldId id="310" r:id="rId41"/>
    <p:sldId id="304" r:id="rId42"/>
    <p:sldId id="305" r:id="rId43"/>
    <p:sldId id="307" r:id="rId44"/>
    <p:sldId id="308" r:id="rId45"/>
    <p:sldId id="315" r:id="rId46"/>
    <p:sldId id="311" r:id="rId47"/>
    <p:sldId id="312" r:id="rId48"/>
    <p:sldId id="313" r:id="rId49"/>
    <p:sldId id="314" r:id="rId50"/>
    <p:sldId id="31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0" d="100"/>
          <a:sy n="80" d="100"/>
        </p:scale>
        <p:origin x="607"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87859D-13F5-41FF-89B9-1BE014373C1A}" type="datetimeFigureOut">
              <a:rPr lang="en-US" smtClean="0"/>
              <a:t>8/24/2021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6223C-67BA-4E54-BDC2-22F4583F07C8}" type="slidenum">
              <a:rPr lang="en-US" smtClean="0"/>
              <a:t>‹#›</a:t>
            </a:fld>
            <a:endParaRPr lang="en-US"/>
          </a:p>
        </p:txBody>
      </p:sp>
    </p:spTree>
    <p:extLst>
      <p:ext uri="{BB962C8B-B14F-4D97-AF65-F5344CB8AC3E}">
        <p14:creationId xmlns:p14="http://schemas.microsoft.com/office/powerpoint/2010/main" val="3417798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399D-B62C-434D-9A81-D02750AF95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CCC20-F265-4BF7-B7F8-A07F1335D8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1393F2-1DF7-4161-95AA-8FC4F3916515}"/>
              </a:ext>
            </a:extLst>
          </p:cNvPr>
          <p:cNvSpPr>
            <a:spLocks noGrp="1"/>
          </p:cNvSpPr>
          <p:nvPr>
            <p:ph type="dt" sz="half" idx="10"/>
          </p:nvPr>
        </p:nvSpPr>
        <p:spPr/>
        <p:txBody>
          <a:bodyPr/>
          <a:lstStyle/>
          <a:p>
            <a:fld id="{737BFCB3-9FAF-4939-8486-35C370CDCF96}" type="datetimeFigureOut">
              <a:rPr lang="en-US" smtClean="0"/>
              <a:t>8/24/2021</a:t>
            </a:fld>
            <a:endParaRPr lang="en-US"/>
          </a:p>
        </p:txBody>
      </p:sp>
      <p:sp>
        <p:nvSpPr>
          <p:cNvPr id="5" name="Footer Placeholder 4">
            <a:extLst>
              <a:ext uri="{FF2B5EF4-FFF2-40B4-BE49-F238E27FC236}">
                <a16:creationId xmlns:a16="http://schemas.microsoft.com/office/drawing/2014/main" id="{5ED60B5C-ED34-4697-A45D-785F91936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BCE2D-6F40-42EE-8B67-F7D955BA6E3F}"/>
              </a:ext>
            </a:extLst>
          </p:cNvPr>
          <p:cNvSpPr>
            <a:spLocks noGrp="1"/>
          </p:cNvSpPr>
          <p:nvPr>
            <p:ph type="sldNum" sz="quarter" idx="12"/>
          </p:nvPr>
        </p:nvSpPr>
        <p:spPr/>
        <p:txBody>
          <a:bodyPr/>
          <a:lstStyle/>
          <a:p>
            <a:fld id="{003054A4-1080-4F34-BFB8-821273F54E1A}" type="slidenum">
              <a:rPr lang="en-US" smtClean="0"/>
              <a:t>‹#›</a:t>
            </a:fld>
            <a:endParaRPr lang="en-US"/>
          </a:p>
        </p:txBody>
      </p:sp>
    </p:spTree>
    <p:extLst>
      <p:ext uri="{BB962C8B-B14F-4D97-AF65-F5344CB8AC3E}">
        <p14:creationId xmlns:p14="http://schemas.microsoft.com/office/powerpoint/2010/main" val="374452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ADDE4-A5EF-4B1E-8DC0-9817E60249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7D6BF5-2DA3-421D-81E0-51D58D7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9087C-D2E4-42D3-A36A-3CF2A70139CF}"/>
              </a:ext>
            </a:extLst>
          </p:cNvPr>
          <p:cNvSpPr>
            <a:spLocks noGrp="1"/>
          </p:cNvSpPr>
          <p:nvPr>
            <p:ph type="dt" sz="half" idx="10"/>
          </p:nvPr>
        </p:nvSpPr>
        <p:spPr/>
        <p:txBody>
          <a:bodyPr/>
          <a:lstStyle/>
          <a:p>
            <a:fld id="{737BFCB3-9FAF-4939-8486-35C370CDCF96}" type="datetimeFigureOut">
              <a:rPr lang="en-US" smtClean="0"/>
              <a:t>8/24/2021</a:t>
            </a:fld>
            <a:endParaRPr lang="en-US"/>
          </a:p>
        </p:txBody>
      </p:sp>
      <p:sp>
        <p:nvSpPr>
          <p:cNvPr id="5" name="Footer Placeholder 4">
            <a:extLst>
              <a:ext uri="{FF2B5EF4-FFF2-40B4-BE49-F238E27FC236}">
                <a16:creationId xmlns:a16="http://schemas.microsoft.com/office/drawing/2014/main" id="{75F69348-D1FE-4BC4-A821-A756ABFB6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A7554-A562-4588-96D0-50E97CCF0815}"/>
              </a:ext>
            </a:extLst>
          </p:cNvPr>
          <p:cNvSpPr>
            <a:spLocks noGrp="1"/>
          </p:cNvSpPr>
          <p:nvPr>
            <p:ph type="sldNum" sz="quarter" idx="12"/>
          </p:nvPr>
        </p:nvSpPr>
        <p:spPr/>
        <p:txBody>
          <a:bodyPr/>
          <a:lstStyle/>
          <a:p>
            <a:fld id="{003054A4-1080-4F34-BFB8-821273F54E1A}" type="slidenum">
              <a:rPr lang="en-US" smtClean="0"/>
              <a:t>‹#›</a:t>
            </a:fld>
            <a:endParaRPr lang="en-US"/>
          </a:p>
        </p:txBody>
      </p:sp>
    </p:spTree>
    <p:extLst>
      <p:ext uri="{BB962C8B-B14F-4D97-AF65-F5344CB8AC3E}">
        <p14:creationId xmlns:p14="http://schemas.microsoft.com/office/powerpoint/2010/main" val="38467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878D64-5118-483C-B249-2CA0FA381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4D5A8-DA6E-460E-BB9F-AE307925D9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28B6-8D08-4CFA-A041-4BC24276ACCC}"/>
              </a:ext>
            </a:extLst>
          </p:cNvPr>
          <p:cNvSpPr>
            <a:spLocks noGrp="1"/>
          </p:cNvSpPr>
          <p:nvPr>
            <p:ph type="dt" sz="half" idx="10"/>
          </p:nvPr>
        </p:nvSpPr>
        <p:spPr/>
        <p:txBody>
          <a:bodyPr/>
          <a:lstStyle/>
          <a:p>
            <a:fld id="{737BFCB3-9FAF-4939-8486-35C370CDCF96}" type="datetimeFigureOut">
              <a:rPr lang="en-US" smtClean="0"/>
              <a:t>8/24/2021</a:t>
            </a:fld>
            <a:endParaRPr lang="en-US"/>
          </a:p>
        </p:txBody>
      </p:sp>
      <p:sp>
        <p:nvSpPr>
          <p:cNvPr id="5" name="Footer Placeholder 4">
            <a:extLst>
              <a:ext uri="{FF2B5EF4-FFF2-40B4-BE49-F238E27FC236}">
                <a16:creationId xmlns:a16="http://schemas.microsoft.com/office/drawing/2014/main" id="{C363C388-A379-4737-A938-B1A40AD20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3B131-7735-4187-853D-D810C12F2F60}"/>
              </a:ext>
            </a:extLst>
          </p:cNvPr>
          <p:cNvSpPr>
            <a:spLocks noGrp="1"/>
          </p:cNvSpPr>
          <p:nvPr>
            <p:ph type="sldNum" sz="quarter" idx="12"/>
          </p:nvPr>
        </p:nvSpPr>
        <p:spPr/>
        <p:txBody>
          <a:bodyPr/>
          <a:lstStyle/>
          <a:p>
            <a:fld id="{003054A4-1080-4F34-BFB8-821273F54E1A}" type="slidenum">
              <a:rPr lang="en-US" smtClean="0"/>
              <a:t>‹#›</a:t>
            </a:fld>
            <a:endParaRPr lang="en-US"/>
          </a:p>
        </p:txBody>
      </p:sp>
    </p:spTree>
    <p:extLst>
      <p:ext uri="{BB962C8B-B14F-4D97-AF65-F5344CB8AC3E}">
        <p14:creationId xmlns:p14="http://schemas.microsoft.com/office/powerpoint/2010/main" val="767259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F17E0-008B-411A-B840-5F2070284A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1AFD37-264D-4629-ACB1-7B8AD5CC7F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63EE8-BAC9-416C-920C-91A47EE1CA6E}"/>
              </a:ext>
            </a:extLst>
          </p:cNvPr>
          <p:cNvSpPr>
            <a:spLocks noGrp="1"/>
          </p:cNvSpPr>
          <p:nvPr>
            <p:ph type="dt" sz="half" idx="10"/>
          </p:nvPr>
        </p:nvSpPr>
        <p:spPr/>
        <p:txBody>
          <a:bodyPr/>
          <a:lstStyle/>
          <a:p>
            <a:fld id="{737BFCB3-9FAF-4939-8486-35C370CDCF96}" type="datetimeFigureOut">
              <a:rPr lang="en-US" smtClean="0"/>
              <a:t>8/24/2021</a:t>
            </a:fld>
            <a:endParaRPr lang="en-US"/>
          </a:p>
        </p:txBody>
      </p:sp>
      <p:sp>
        <p:nvSpPr>
          <p:cNvPr id="5" name="Footer Placeholder 4">
            <a:extLst>
              <a:ext uri="{FF2B5EF4-FFF2-40B4-BE49-F238E27FC236}">
                <a16:creationId xmlns:a16="http://schemas.microsoft.com/office/drawing/2014/main" id="{34DF27A4-D407-4EB9-A061-D69AC01FD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C40FE-80DA-4CEA-AFA5-A9582AFDE728}"/>
              </a:ext>
            </a:extLst>
          </p:cNvPr>
          <p:cNvSpPr>
            <a:spLocks noGrp="1"/>
          </p:cNvSpPr>
          <p:nvPr>
            <p:ph type="sldNum" sz="quarter" idx="12"/>
          </p:nvPr>
        </p:nvSpPr>
        <p:spPr/>
        <p:txBody>
          <a:bodyPr/>
          <a:lstStyle/>
          <a:p>
            <a:fld id="{003054A4-1080-4F34-BFB8-821273F54E1A}" type="slidenum">
              <a:rPr lang="en-US" smtClean="0"/>
              <a:t>‹#›</a:t>
            </a:fld>
            <a:endParaRPr lang="en-US"/>
          </a:p>
        </p:txBody>
      </p:sp>
    </p:spTree>
    <p:extLst>
      <p:ext uri="{BB962C8B-B14F-4D97-AF65-F5344CB8AC3E}">
        <p14:creationId xmlns:p14="http://schemas.microsoft.com/office/powerpoint/2010/main" val="3481832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2FEE-0E28-4884-B4A8-B50F74A41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C83130-415F-4FA2-9076-FBADADA9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BB0DCC-A2D6-4B7A-8750-38B436639747}"/>
              </a:ext>
            </a:extLst>
          </p:cNvPr>
          <p:cNvSpPr>
            <a:spLocks noGrp="1"/>
          </p:cNvSpPr>
          <p:nvPr>
            <p:ph type="dt" sz="half" idx="10"/>
          </p:nvPr>
        </p:nvSpPr>
        <p:spPr/>
        <p:txBody>
          <a:bodyPr/>
          <a:lstStyle/>
          <a:p>
            <a:fld id="{737BFCB3-9FAF-4939-8486-35C370CDCF96}" type="datetimeFigureOut">
              <a:rPr lang="en-US" smtClean="0"/>
              <a:t>8/24/2021</a:t>
            </a:fld>
            <a:endParaRPr lang="en-US"/>
          </a:p>
        </p:txBody>
      </p:sp>
      <p:sp>
        <p:nvSpPr>
          <p:cNvPr id="5" name="Footer Placeholder 4">
            <a:extLst>
              <a:ext uri="{FF2B5EF4-FFF2-40B4-BE49-F238E27FC236}">
                <a16:creationId xmlns:a16="http://schemas.microsoft.com/office/drawing/2014/main" id="{A8A41D4D-B414-4CFA-9E40-BFFB20851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B1CE7-F7F9-4644-82C6-1D7B6D0649FA}"/>
              </a:ext>
            </a:extLst>
          </p:cNvPr>
          <p:cNvSpPr>
            <a:spLocks noGrp="1"/>
          </p:cNvSpPr>
          <p:nvPr>
            <p:ph type="sldNum" sz="quarter" idx="12"/>
          </p:nvPr>
        </p:nvSpPr>
        <p:spPr/>
        <p:txBody>
          <a:bodyPr/>
          <a:lstStyle/>
          <a:p>
            <a:fld id="{003054A4-1080-4F34-BFB8-821273F54E1A}" type="slidenum">
              <a:rPr lang="en-US" smtClean="0"/>
              <a:t>‹#›</a:t>
            </a:fld>
            <a:endParaRPr lang="en-US"/>
          </a:p>
        </p:txBody>
      </p:sp>
    </p:spTree>
    <p:extLst>
      <p:ext uri="{BB962C8B-B14F-4D97-AF65-F5344CB8AC3E}">
        <p14:creationId xmlns:p14="http://schemas.microsoft.com/office/powerpoint/2010/main" val="267712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3E02-578B-457A-B123-178747AB6F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B03A2-902A-4BA6-9522-2DFB3F704F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FEF619-D670-4ED7-851C-C1F7D9D757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F34045-8625-4716-AD72-14DF3FF865F2}"/>
              </a:ext>
            </a:extLst>
          </p:cNvPr>
          <p:cNvSpPr>
            <a:spLocks noGrp="1"/>
          </p:cNvSpPr>
          <p:nvPr>
            <p:ph type="dt" sz="half" idx="10"/>
          </p:nvPr>
        </p:nvSpPr>
        <p:spPr/>
        <p:txBody>
          <a:bodyPr/>
          <a:lstStyle/>
          <a:p>
            <a:fld id="{737BFCB3-9FAF-4939-8486-35C370CDCF96}" type="datetimeFigureOut">
              <a:rPr lang="en-US" smtClean="0"/>
              <a:t>8/24/2021</a:t>
            </a:fld>
            <a:endParaRPr lang="en-US"/>
          </a:p>
        </p:txBody>
      </p:sp>
      <p:sp>
        <p:nvSpPr>
          <p:cNvPr id="6" name="Footer Placeholder 5">
            <a:extLst>
              <a:ext uri="{FF2B5EF4-FFF2-40B4-BE49-F238E27FC236}">
                <a16:creationId xmlns:a16="http://schemas.microsoft.com/office/drawing/2014/main" id="{B69D3C51-237D-4C0D-B03F-0347266431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E546-985A-452B-9358-D9E0023CBC61}"/>
              </a:ext>
            </a:extLst>
          </p:cNvPr>
          <p:cNvSpPr>
            <a:spLocks noGrp="1"/>
          </p:cNvSpPr>
          <p:nvPr>
            <p:ph type="sldNum" sz="quarter" idx="12"/>
          </p:nvPr>
        </p:nvSpPr>
        <p:spPr/>
        <p:txBody>
          <a:bodyPr/>
          <a:lstStyle/>
          <a:p>
            <a:fld id="{003054A4-1080-4F34-BFB8-821273F54E1A}" type="slidenum">
              <a:rPr lang="en-US" smtClean="0"/>
              <a:t>‹#›</a:t>
            </a:fld>
            <a:endParaRPr lang="en-US"/>
          </a:p>
        </p:txBody>
      </p:sp>
    </p:spTree>
    <p:extLst>
      <p:ext uri="{BB962C8B-B14F-4D97-AF65-F5344CB8AC3E}">
        <p14:creationId xmlns:p14="http://schemas.microsoft.com/office/powerpoint/2010/main" val="66133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C9CC-E2D7-4E0F-A4A6-6928CF8ABB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7E7968-31DC-4E62-8EDE-378CF7248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F2A3F5-F398-4322-8B09-8CF283D75C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7FF169-4249-4931-A7AB-46E60ECBB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08D11B-BFBD-49F8-B4B2-AF38553B77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76E418-D3E0-402B-A4CA-944DF8335A23}"/>
              </a:ext>
            </a:extLst>
          </p:cNvPr>
          <p:cNvSpPr>
            <a:spLocks noGrp="1"/>
          </p:cNvSpPr>
          <p:nvPr>
            <p:ph type="dt" sz="half" idx="10"/>
          </p:nvPr>
        </p:nvSpPr>
        <p:spPr/>
        <p:txBody>
          <a:bodyPr/>
          <a:lstStyle/>
          <a:p>
            <a:fld id="{737BFCB3-9FAF-4939-8486-35C370CDCF96}" type="datetimeFigureOut">
              <a:rPr lang="en-US" smtClean="0"/>
              <a:t>8/24/2021</a:t>
            </a:fld>
            <a:endParaRPr lang="en-US"/>
          </a:p>
        </p:txBody>
      </p:sp>
      <p:sp>
        <p:nvSpPr>
          <p:cNvPr id="8" name="Footer Placeholder 7">
            <a:extLst>
              <a:ext uri="{FF2B5EF4-FFF2-40B4-BE49-F238E27FC236}">
                <a16:creationId xmlns:a16="http://schemas.microsoft.com/office/drawing/2014/main" id="{4AB4C4E7-527F-47CA-833D-024CAC6487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26CEAA-6602-49B9-9109-154A28326419}"/>
              </a:ext>
            </a:extLst>
          </p:cNvPr>
          <p:cNvSpPr>
            <a:spLocks noGrp="1"/>
          </p:cNvSpPr>
          <p:nvPr>
            <p:ph type="sldNum" sz="quarter" idx="12"/>
          </p:nvPr>
        </p:nvSpPr>
        <p:spPr/>
        <p:txBody>
          <a:bodyPr/>
          <a:lstStyle/>
          <a:p>
            <a:fld id="{003054A4-1080-4F34-BFB8-821273F54E1A}" type="slidenum">
              <a:rPr lang="en-US" smtClean="0"/>
              <a:t>‹#›</a:t>
            </a:fld>
            <a:endParaRPr lang="en-US"/>
          </a:p>
        </p:txBody>
      </p:sp>
    </p:spTree>
    <p:extLst>
      <p:ext uri="{BB962C8B-B14F-4D97-AF65-F5344CB8AC3E}">
        <p14:creationId xmlns:p14="http://schemas.microsoft.com/office/powerpoint/2010/main" val="2169333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E084A-1E27-4711-87BB-D58CBD9ADF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56B0F7-B66F-4056-A377-989C2DFCAC92}"/>
              </a:ext>
            </a:extLst>
          </p:cNvPr>
          <p:cNvSpPr>
            <a:spLocks noGrp="1"/>
          </p:cNvSpPr>
          <p:nvPr>
            <p:ph type="dt" sz="half" idx="10"/>
          </p:nvPr>
        </p:nvSpPr>
        <p:spPr/>
        <p:txBody>
          <a:bodyPr/>
          <a:lstStyle/>
          <a:p>
            <a:fld id="{737BFCB3-9FAF-4939-8486-35C370CDCF96}" type="datetimeFigureOut">
              <a:rPr lang="en-US" smtClean="0"/>
              <a:t>8/24/2021</a:t>
            </a:fld>
            <a:endParaRPr lang="en-US"/>
          </a:p>
        </p:txBody>
      </p:sp>
      <p:sp>
        <p:nvSpPr>
          <p:cNvPr id="4" name="Footer Placeholder 3">
            <a:extLst>
              <a:ext uri="{FF2B5EF4-FFF2-40B4-BE49-F238E27FC236}">
                <a16:creationId xmlns:a16="http://schemas.microsoft.com/office/drawing/2014/main" id="{4BB699FB-C32E-43F0-AB80-1CB291F23C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B1FCF3-E6EA-42AC-801E-4372B4AAF673}"/>
              </a:ext>
            </a:extLst>
          </p:cNvPr>
          <p:cNvSpPr>
            <a:spLocks noGrp="1"/>
          </p:cNvSpPr>
          <p:nvPr>
            <p:ph type="sldNum" sz="quarter" idx="12"/>
          </p:nvPr>
        </p:nvSpPr>
        <p:spPr/>
        <p:txBody>
          <a:bodyPr/>
          <a:lstStyle/>
          <a:p>
            <a:fld id="{003054A4-1080-4F34-BFB8-821273F54E1A}" type="slidenum">
              <a:rPr lang="en-US" smtClean="0"/>
              <a:t>‹#›</a:t>
            </a:fld>
            <a:endParaRPr lang="en-US"/>
          </a:p>
        </p:txBody>
      </p:sp>
    </p:spTree>
    <p:extLst>
      <p:ext uri="{BB962C8B-B14F-4D97-AF65-F5344CB8AC3E}">
        <p14:creationId xmlns:p14="http://schemas.microsoft.com/office/powerpoint/2010/main" val="1240147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FF24B-D06A-4307-ADE8-90FEA026FC3E}"/>
              </a:ext>
            </a:extLst>
          </p:cNvPr>
          <p:cNvSpPr>
            <a:spLocks noGrp="1"/>
          </p:cNvSpPr>
          <p:nvPr>
            <p:ph type="dt" sz="half" idx="10"/>
          </p:nvPr>
        </p:nvSpPr>
        <p:spPr/>
        <p:txBody>
          <a:bodyPr/>
          <a:lstStyle/>
          <a:p>
            <a:fld id="{737BFCB3-9FAF-4939-8486-35C370CDCF96}" type="datetimeFigureOut">
              <a:rPr lang="en-US" smtClean="0"/>
              <a:t>8/24/2021</a:t>
            </a:fld>
            <a:endParaRPr lang="en-US"/>
          </a:p>
        </p:txBody>
      </p:sp>
      <p:sp>
        <p:nvSpPr>
          <p:cNvPr id="3" name="Footer Placeholder 2">
            <a:extLst>
              <a:ext uri="{FF2B5EF4-FFF2-40B4-BE49-F238E27FC236}">
                <a16:creationId xmlns:a16="http://schemas.microsoft.com/office/drawing/2014/main" id="{25C071CE-F112-47FE-B2C0-76E8A5352B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7A36C4-A52A-4222-95B1-4AF4E8B016AF}"/>
              </a:ext>
            </a:extLst>
          </p:cNvPr>
          <p:cNvSpPr>
            <a:spLocks noGrp="1"/>
          </p:cNvSpPr>
          <p:nvPr>
            <p:ph type="sldNum" sz="quarter" idx="12"/>
          </p:nvPr>
        </p:nvSpPr>
        <p:spPr/>
        <p:txBody>
          <a:bodyPr/>
          <a:lstStyle/>
          <a:p>
            <a:fld id="{003054A4-1080-4F34-BFB8-821273F54E1A}" type="slidenum">
              <a:rPr lang="en-US" smtClean="0"/>
              <a:t>‹#›</a:t>
            </a:fld>
            <a:endParaRPr lang="en-US"/>
          </a:p>
        </p:txBody>
      </p:sp>
    </p:spTree>
    <p:extLst>
      <p:ext uri="{BB962C8B-B14F-4D97-AF65-F5344CB8AC3E}">
        <p14:creationId xmlns:p14="http://schemas.microsoft.com/office/powerpoint/2010/main" val="326643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3AC9-6111-426C-A43D-7D280CA155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53DE55-B261-44E3-AD7F-1CEB77AE3A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E6E5E5-78D0-49EE-B57F-83237A354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4D3B5-06FA-49EC-B5AD-D49F79EFEBA7}"/>
              </a:ext>
            </a:extLst>
          </p:cNvPr>
          <p:cNvSpPr>
            <a:spLocks noGrp="1"/>
          </p:cNvSpPr>
          <p:nvPr>
            <p:ph type="dt" sz="half" idx="10"/>
          </p:nvPr>
        </p:nvSpPr>
        <p:spPr/>
        <p:txBody>
          <a:bodyPr/>
          <a:lstStyle/>
          <a:p>
            <a:fld id="{737BFCB3-9FAF-4939-8486-35C370CDCF96}" type="datetimeFigureOut">
              <a:rPr lang="en-US" smtClean="0"/>
              <a:t>8/24/2021</a:t>
            </a:fld>
            <a:endParaRPr lang="en-US"/>
          </a:p>
        </p:txBody>
      </p:sp>
      <p:sp>
        <p:nvSpPr>
          <p:cNvPr id="6" name="Footer Placeholder 5">
            <a:extLst>
              <a:ext uri="{FF2B5EF4-FFF2-40B4-BE49-F238E27FC236}">
                <a16:creationId xmlns:a16="http://schemas.microsoft.com/office/drawing/2014/main" id="{B7EEF850-41A4-4B51-93A2-B0A33ADAE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6DC284-7C7E-4AD8-A8D2-358CFB5646EC}"/>
              </a:ext>
            </a:extLst>
          </p:cNvPr>
          <p:cNvSpPr>
            <a:spLocks noGrp="1"/>
          </p:cNvSpPr>
          <p:nvPr>
            <p:ph type="sldNum" sz="quarter" idx="12"/>
          </p:nvPr>
        </p:nvSpPr>
        <p:spPr/>
        <p:txBody>
          <a:bodyPr/>
          <a:lstStyle/>
          <a:p>
            <a:fld id="{003054A4-1080-4F34-BFB8-821273F54E1A}" type="slidenum">
              <a:rPr lang="en-US" smtClean="0"/>
              <a:t>‹#›</a:t>
            </a:fld>
            <a:endParaRPr lang="en-US"/>
          </a:p>
        </p:txBody>
      </p:sp>
    </p:spTree>
    <p:extLst>
      <p:ext uri="{BB962C8B-B14F-4D97-AF65-F5344CB8AC3E}">
        <p14:creationId xmlns:p14="http://schemas.microsoft.com/office/powerpoint/2010/main" val="958743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B930-8015-408C-AC4C-F209D060A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19171F-29A1-4A13-A3DC-C082CA7EB0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B68EB4-A402-404C-84C1-D4CF09F3B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34CE81-5A0D-4056-BF48-977AAAF7A53B}"/>
              </a:ext>
            </a:extLst>
          </p:cNvPr>
          <p:cNvSpPr>
            <a:spLocks noGrp="1"/>
          </p:cNvSpPr>
          <p:nvPr>
            <p:ph type="dt" sz="half" idx="10"/>
          </p:nvPr>
        </p:nvSpPr>
        <p:spPr/>
        <p:txBody>
          <a:bodyPr/>
          <a:lstStyle/>
          <a:p>
            <a:fld id="{737BFCB3-9FAF-4939-8486-35C370CDCF96}" type="datetimeFigureOut">
              <a:rPr lang="en-US" smtClean="0"/>
              <a:t>8/24/2021</a:t>
            </a:fld>
            <a:endParaRPr lang="en-US"/>
          </a:p>
        </p:txBody>
      </p:sp>
      <p:sp>
        <p:nvSpPr>
          <p:cNvPr id="6" name="Footer Placeholder 5">
            <a:extLst>
              <a:ext uri="{FF2B5EF4-FFF2-40B4-BE49-F238E27FC236}">
                <a16:creationId xmlns:a16="http://schemas.microsoft.com/office/drawing/2014/main" id="{4824BBD3-ACE2-49D0-B56E-A60A93C116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8CE4E-ECA6-4F47-8244-3F318ED0A676}"/>
              </a:ext>
            </a:extLst>
          </p:cNvPr>
          <p:cNvSpPr>
            <a:spLocks noGrp="1"/>
          </p:cNvSpPr>
          <p:nvPr>
            <p:ph type="sldNum" sz="quarter" idx="12"/>
          </p:nvPr>
        </p:nvSpPr>
        <p:spPr/>
        <p:txBody>
          <a:bodyPr/>
          <a:lstStyle/>
          <a:p>
            <a:fld id="{003054A4-1080-4F34-BFB8-821273F54E1A}" type="slidenum">
              <a:rPr lang="en-US" smtClean="0"/>
              <a:t>‹#›</a:t>
            </a:fld>
            <a:endParaRPr lang="en-US"/>
          </a:p>
        </p:txBody>
      </p:sp>
    </p:spTree>
    <p:extLst>
      <p:ext uri="{BB962C8B-B14F-4D97-AF65-F5344CB8AC3E}">
        <p14:creationId xmlns:p14="http://schemas.microsoft.com/office/powerpoint/2010/main" val="450816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5E7B8-A0DF-41BC-BDB9-699A3AD608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9AD74A-A23B-4380-9586-419F870503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96779-E9B9-49C8-8325-30CCA4A5DE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BFCB3-9FAF-4939-8486-35C370CDCF96}" type="datetimeFigureOut">
              <a:rPr lang="en-US" smtClean="0"/>
              <a:t>8/24/2021</a:t>
            </a:fld>
            <a:endParaRPr lang="en-US"/>
          </a:p>
        </p:txBody>
      </p:sp>
      <p:sp>
        <p:nvSpPr>
          <p:cNvPr id="5" name="Footer Placeholder 4">
            <a:extLst>
              <a:ext uri="{FF2B5EF4-FFF2-40B4-BE49-F238E27FC236}">
                <a16:creationId xmlns:a16="http://schemas.microsoft.com/office/drawing/2014/main" id="{D379E4D5-7155-41BD-8481-6B2DBA042A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916495-2C64-4EFF-ACC7-746C1D0FD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3054A4-1080-4F34-BFB8-821273F54E1A}" type="slidenum">
              <a:rPr lang="en-US" smtClean="0"/>
              <a:t>‹#›</a:t>
            </a:fld>
            <a:endParaRPr lang="en-US"/>
          </a:p>
        </p:txBody>
      </p:sp>
    </p:spTree>
    <p:extLst>
      <p:ext uri="{BB962C8B-B14F-4D97-AF65-F5344CB8AC3E}">
        <p14:creationId xmlns:p14="http://schemas.microsoft.com/office/powerpoint/2010/main" val="238070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desmos.com/calculator/qptkrndpbg"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altpmtovuq" TargetMode="External"/><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ebbook.nist.gov/chemistry/quant-ir/"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2A3E-F592-4D70-858B-433E2044C65A}"/>
              </a:ext>
            </a:extLst>
          </p:cNvPr>
          <p:cNvSpPr>
            <a:spLocks noGrp="1"/>
          </p:cNvSpPr>
          <p:nvPr>
            <p:ph type="title"/>
          </p:nvPr>
        </p:nvSpPr>
        <p:spPr/>
        <p:txBody>
          <a:bodyPr/>
          <a:lstStyle/>
          <a:p>
            <a:r>
              <a:rPr lang="en-US" dirty="0"/>
              <a:t>Spectrum Reconstruction 7/21</a:t>
            </a:r>
          </a:p>
        </p:txBody>
      </p:sp>
      <p:sp>
        <p:nvSpPr>
          <p:cNvPr id="3" name="Content Placeholder 2">
            <a:extLst>
              <a:ext uri="{FF2B5EF4-FFF2-40B4-BE49-F238E27FC236}">
                <a16:creationId xmlns:a16="http://schemas.microsoft.com/office/drawing/2014/main" id="{3FC6B56E-81CE-4092-9A89-8F5EFB75BF0B}"/>
              </a:ext>
            </a:extLst>
          </p:cNvPr>
          <p:cNvSpPr>
            <a:spLocks noGrp="1"/>
          </p:cNvSpPr>
          <p:nvPr>
            <p:ph idx="1"/>
          </p:nvPr>
        </p:nvSpPr>
        <p:spPr>
          <a:xfrm>
            <a:off x="329609" y="1825625"/>
            <a:ext cx="11589489" cy="4351338"/>
          </a:xfrm>
        </p:spPr>
        <p:txBody>
          <a:bodyPr/>
          <a:lstStyle/>
          <a:p>
            <a:r>
              <a:rPr lang="en-US" dirty="0"/>
              <a:t>Reconstruction Method:</a:t>
            </a:r>
          </a:p>
          <a:p>
            <a:pPr lvl="1"/>
            <a:r>
              <a:rPr lang="en-US" dirty="0"/>
              <a:t>(1) Run parameter sweep (loop through all OPDs) to create characterization matrix A</a:t>
            </a:r>
          </a:p>
          <a:p>
            <a:pPr lvl="2"/>
            <a:r>
              <a:rPr lang="en-US" dirty="0"/>
              <a:t>Characterization matrix A is currently a square matrix (1024 x 1024)</a:t>
            </a:r>
          </a:p>
          <a:p>
            <a:pPr lvl="1"/>
            <a:r>
              <a:rPr lang="en-US" dirty="0"/>
              <a:t>(2) Run new experimental simulation with CW laser and optical power meter, same sweep (loop through all OPDs), but obtain all the output powers</a:t>
            </a:r>
          </a:p>
          <a:p>
            <a:pPr lvl="2"/>
            <a:r>
              <a:rPr lang="en-US" dirty="0"/>
              <a:t>Also obtain input spectrum with optical spectrum analyzer (OSA)</a:t>
            </a:r>
          </a:p>
          <a:p>
            <a:pPr lvl="1"/>
            <a:r>
              <a:rPr lang="en-US" dirty="0"/>
              <a:t>(3) Using intensities y (units: w) gathered from (2) and square characterization matrix A (units: %?) from (1), solving A</a:t>
            </a:r>
            <a:r>
              <a:rPr lang="en-US" baseline="30000" dirty="0"/>
              <a:t>-1</a:t>
            </a:r>
            <a:r>
              <a:rPr lang="en-US" dirty="0"/>
              <a:t>y = x to try to get input “mystery” spectrum</a:t>
            </a:r>
          </a:p>
          <a:p>
            <a:pPr lvl="1"/>
            <a:r>
              <a:rPr lang="en-US" dirty="0"/>
              <a:t>(4) Compare calculated “mystery” spectrum x with the OSA spectrum measurement</a:t>
            </a:r>
          </a:p>
        </p:txBody>
      </p:sp>
    </p:spTree>
    <p:extLst>
      <p:ext uri="{BB962C8B-B14F-4D97-AF65-F5344CB8AC3E}">
        <p14:creationId xmlns:p14="http://schemas.microsoft.com/office/powerpoint/2010/main" val="4157699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FAD928-33AF-479C-AEF8-D517E3F1C3DF}"/>
              </a:ext>
            </a:extLst>
          </p:cNvPr>
          <p:cNvSpPr>
            <a:spLocks noGrp="1"/>
          </p:cNvSpPr>
          <p:nvPr>
            <p:ph idx="1"/>
          </p:nvPr>
        </p:nvSpPr>
        <p:spPr>
          <a:xfrm>
            <a:off x="838200" y="2392330"/>
            <a:ext cx="4201633" cy="3880329"/>
          </a:xfrm>
        </p:spPr>
        <p:txBody>
          <a:bodyPr/>
          <a:lstStyle/>
          <a:p>
            <a:r>
              <a:rPr lang="en-US" dirty="0"/>
              <a:t>Characterization Matrix A (Abs^2)</a:t>
            </a:r>
          </a:p>
        </p:txBody>
      </p:sp>
      <p:pic>
        <p:nvPicPr>
          <p:cNvPr id="4" name="Picture 3">
            <a:extLst>
              <a:ext uri="{FF2B5EF4-FFF2-40B4-BE49-F238E27FC236}">
                <a16:creationId xmlns:a16="http://schemas.microsoft.com/office/drawing/2014/main" id="{BD8BCA7D-3A5A-42B0-B835-35AD76CDE3CD}"/>
              </a:ext>
            </a:extLst>
          </p:cNvPr>
          <p:cNvPicPr>
            <a:picLocks noChangeAspect="1"/>
          </p:cNvPicPr>
          <p:nvPr/>
        </p:nvPicPr>
        <p:blipFill>
          <a:blip r:embed="rId2"/>
          <a:stretch>
            <a:fillRect/>
          </a:stretch>
        </p:blipFill>
        <p:spPr>
          <a:xfrm>
            <a:off x="5039833" y="647466"/>
            <a:ext cx="6696321" cy="5625193"/>
          </a:xfrm>
          <a:prstGeom prst="rect">
            <a:avLst/>
          </a:prstGeom>
        </p:spPr>
      </p:pic>
    </p:spTree>
    <p:extLst>
      <p:ext uri="{BB962C8B-B14F-4D97-AF65-F5344CB8AC3E}">
        <p14:creationId xmlns:p14="http://schemas.microsoft.com/office/powerpoint/2010/main" val="89957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99BB3-91E3-4008-8610-AFDEEB0F354D}"/>
              </a:ext>
            </a:extLst>
          </p:cNvPr>
          <p:cNvSpPr>
            <a:spLocks noGrp="1"/>
          </p:cNvSpPr>
          <p:nvPr>
            <p:ph idx="1"/>
          </p:nvPr>
        </p:nvSpPr>
        <p:spPr>
          <a:xfrm>
            <a:off x="838199" y="871315"/>
            <a:ext cx="10959193" cy="4518837"/>
          </a:xfrm>
        </p:spPr>
        <p:txBody>
          <a:bodyPr/>
          <a:lstStyle/>
          <a:p>
            <a:r>
              <a:rPr lang="en-US" dirty="0"/>
              <a:t>Mystery spectrum from OSA: IT MAY NOT BE WORTH IT TO LOOK AT THIS</a:t>
            </a:r>
          </a:p>
          <a:p>
            <a:pPr lvl="1"/>
            <a:r>
              <a:rPr lang="en-US" dirty="0"/>
              <a:t>Reason: This is sampled in the time domain, at 64 sample points, NOT in the frequency domain. Gets drastically different as number of sample points changes</a:t>
            </a:r>
          </a:p>
          <a:p>
            <a:pPr lvl="1"/>
            <a:r>
              <a:rPr lang="en-US" dirty="0"/>
              <a:t>Power: 1,000,000 W</a:t>
            </a:r>
          </a:p>
        </p:txBody>
      </p:sp>
      <p:pic>
        <p:nvPicPr>
          <p:cNvPr id="4" name="Picture 3">
            <a:extLst>
              <a:ext uri="{FF2B5EF4-FFF2-40B4-BE49-F238E27FC236}">
                <a16:creationId xmlns:a16="http://schemas.microsoft.com/office/drawing/2014/main" id="{4469128E-DB04-47D4-90AF-3BC2D28ADB77}"/>
              </a:ext>
            </a:extLst>
          </p:cNvPr>
          <p:cNvPicPr>
            <a:picLocks noChangeAspect="1"/>
          </p:cNvPicPr>
          <p:nvPr/>
        </p:nvPicPr>
        <p:blipFill>
          <a:blip r:embed="rId2"/>
          <a:stretch>
            <a:fillRect/>
          </a:stretch>
        </p:blipFill>
        <p:spPr>
          <a:xfrm>
            <a:off x="3586773" y="2416629"/>
            <a:ext cx="5018454" cy="3819872"/>
          </a:xfrm>
          <a:prstGeom prst="rect">
            <a:avLst/>
          </a:prstGeom>
        </p:spPr>
      </p:pic>
    </p:spTree>
    <p:extLst>
      <p:ext uri="{BB962C8B-B14F-4D97-AF65-F5344CB8AC3E}">
        <p14:creationId xmlns:p14="http://schemas.microsoft.com/office/powerpoint/2010/main" val="231402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44A8B3-6D7C-4FC6-BD1E-60DCFF5A39C0}"/>
              </a:ext>
            </a:extLst>
          </p:cNvPr>
          <p:cNvSpPr>
            <a:spLocks noGrp="1"/>
          </p:cNvSpPr>
          <p:nvPr>
            <p:ph idx="1"/>
          </p:nvPr>
        </p:nvSpPr>
        <p:spPr>
          <a:xfrm>
            <a:off x="944526" y="911225"/>
            <a:ext cx="10515600" cy="4351338"/>
          </a:xfrm>
        </p:spPr>
        <p:txBody>
          <a:bodyPr/>
          <a:lstStyle/>
          <a:p>
            <a:r>
              <a:rPr lang="en-US" dirty="0"/>
              <a:t>Calculating x from y and A (Abs^2): [ x = A^-1 * y ]</a:t>
            </a:r>
          </a:p>
        </p:txBody>
      </p:sp>
      <p:pic>
        <p:nvPicPr>
          <p:cNvPr id="5" name="Picture 4" descr="Chart, line chart, histogram&#10;&#10;Description automatically generated">
            <a:extLst>
              <a:ext uri="{FF2B5EF4-FFF2-40B4-BE49-F238E27FC236}">
                <a16:creationId xmlns:a16="http://schemas.microsoft.com/office/drawing/2014/main" id="{F94C18E0-ED5B-4F01-8932-0DB0D758A8CF}"/>
              </a:ext>
            </a:extLst>
          </p:cNvPr>
          <p:cNvPicPr>
            <a:picLocks noChangeAspect="1"/>
          </p:cNvPicPr>
          <p:nvPr/>
        </p:nvPicPr>
        <p:blipFill>
          <a:blip r:embed="rId2"/>
          <a:stretch>
            <a:fillRect/>
          </a:stretch>
        </p:blipFill>
        <p:spPr>
          <a:xfrm>
            <a:off x="2850911" y="1595437"/>
            <a:ext cx="6227775" cy="4848550"/>
          </a:xfrm>
          <a:prstGeom prst="rect">
            <a:avLst/>
          </a:prstGeom>
        </p:spPr>
      </p:pic>
    </p:spTree>
    <p:extLst>
      <p:ext uri="{BB962C8B-B14F-4D97-AF65-F5344CB8AC3E}">
        <p14:creationId xmlns:p14="http://schemas.microsoft.com/office/powerpoint/2010/main" val="2056998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97E4F1-77ED-4D5B-AB4C-285BDA407261}"/>
              </a:ext>
            </a:extLst>
          </p:cNvPr>
          <p:cNvSpPr>
            <a:spLocks noGrp="1"/>
          </p:cNvSpPr>
          <p:nvPr>
            <p:ph idx="1"/>
          </p:nvPr>
        </p:nvSpPr>
        <p:spPr>
          <a:xfrm>
            <a:off x="838200" y="903767"/>
            <a:ext cx="10515600" cy="5273196"/>
          </a:xfrm>
        </p:spPr>
        <p:txBody>
          <a:bodyPr/>
          <a:lstStyle/>
          <a:p>
            <a:r>
              <a:rPr lang="en-US" dirty="0"/>
              <a:t>Given the input mystery spectrum &amp; characterization matrix, what the output powers vs. OPD should look like: (AGAIN, MYSTERY SPECTRUM IS PRETTY OFF)</a:t>
            </a:r>
          </a:p>
        </p:txBody>
      </p:sp>
      <p:pic>
        <p:nvPicPr>
          <p:cNvPr id="6" name="Picture 5">
            <a:extLst>
              <a:ext uri="{FF2B5EF4-FFF2-40B4-BE49-F238E27FC236}">
                <a16:creationId xmlns:a16="http://schemas.microsoft.com/office/drawing/2014/main" id="{C547B0B9-CF81-4513-BADC-701FDABBC16E}"/>
              </a:ext>
            </a:extLst>
          </p:cNvPr>
          <p:cNvPicPr>
            <a:picLocks noChangeAspect="1"/>
          </p:cNvPicPr>
          <p:nvPr/>
        </p:nvPicPr>
        <p:blipFill>
          <a:blip r:embed="rId2"/>
          <a:stretch>
            <a:fillRect/>
          </a:stretch>
        </p:blipFill>
        <p:spPr>
          <a:xfrm>
            <a:off x="3570446" y="1798582"/>
            <a:ext cx="6038919" cy="4668048"/>
          </a:xfrm>
          <a:prstGeom prst="rect">
            <a:avLst/>
          </a:prstGeom>
        </p:spPr>
      </p:pic>
    </p:spTree>
    <p:extLst>
      <p:ext uri="{BB962C8B-B14F-4D97-AF65-F5344CB8AC3E}">
        <p14:creationId xmlns:p14="http://schemas.microsoft.com/office/powerpoint/2010/main" val="2902667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A3029D-5170-4246-AE18-D2B7928A1B01}"/>
              </a:ext>
            </a:extLst>
          </p:cNvPr>
          <p:cNvSpPr>
            <a:spLocks noGrp="1"/>
          </p:cNvSpPr>
          <p:nvPr>
            <p:ph idx="1"/>
          </p:nvPr>
        </p:nvSpPr>
        <p:spPr>
          <a:xfrm>
            <a:off x="838200" y="1357784"/>
            <a:ext cx="10515600" cy="4351338"/>
          </a:xfrm>
        </p:spPr>
        <p:txBody>
          <a:bodyPr/>
          <a:lstStyle/>
          <a:p>
            <a:r>
              <a:rPr lang="en-US" dirty="0"/>
              <a:t>Comparing the power outputs (expected vs. measured)</a:t>
            </a:r>
          </a:p>
        </p:txBody>
      </p:sp>
      <p:sp>
        <p:nvSpPr>
          <p:cNvPr id="7" name="TextBox 6">
            <a:extLst>
              <a:ext uri="{FF2B5EF4-FFF2-40B4-BE49-F238E27FC236}">
                <a16:creationId xmlns:a16="http://schemas.microsoft.com/office/drawing/2014/main" id="{542F9AB0-BD6F-43EF-9F1A-894343AAEAA1}"/>
              </a:ext>
            </a:extLst>
          </p:cNvPr>
          <p:cNvSpPr txBox="1"/>
          <p:nvPr/>
        </p:nvSpPr>
        <p:spPr>
          <a:xfrm>
            <a:off x="2532750" y="5383375"/>
            <a:ext cx="2289149" cy="369332"/>
          </a:xfrm>
          <a:prstGeom prst="rect">
            <a:avLst/>
          </a:prstGeom>
          <a:noFill/>
        </p:spPr>
        <p:txBody>
          <a:bodyPr wrap="square">
            <a:spAutoFit/>
          </a:bodyPr>
          <a:lstStyle/>
          <a:p>
            <a:r>
              <a:rPr lang="en-US" dirty="0"/>
              <a:t>Expected Powers</a:t>
            </a:r>
          </a:p>
        </p:txBody>
      </p:sp>
      <p:sp>
        <p:nvSpPr>
          <p:cNvPr id="8" name="TextBox 7">
            <a:extLst>
              <a:ext uri="{FF2B5EF4-FFF2-40B4-BE49-F238E27FC236}">
                <a16:creationId xmlns:a16="http://schemas.microsoft.com/office/drawing/2014/main" id="{2FB00581-B986-4D71-A867-28DF5CE0E8C2}"/>
              </a:ext>
            </a:extLst>
          </p:cNvPr>
          <p:cNvSpPr txBox="1"/>
          <p:nvPr/>
        </p:nvSpPr>
        <p:spPr>
          <a:xfrm>
            <a:off x="7670288" y="5383375"/>
            <a:ext cx="2289149" cy="369332"/>
          </a:xfrm>
          <a:prstGeom prst="rect">
            <a:avLst/>
          </a:prstGeom>
          <a:noFill/>
        </p:spPr>
        <p:txBody>
          <a:bodyPr wrap="square">
            <a:spAutoFit/>
          </a:bodyPr>
          <a:lstStyle/>
          <a:p>
            <a:r>
              <a:rPr lang="en-US" dirty="0"/>
              <a:t>Measured Powers</a:t>
            </a:r>
          </a:p>
        </p:txBody>
      </p:sp>
      <p:pic>
        <p:nvPicPr>
          <p:cNvPr id="6" name="Picture 5">
            <a:extLst>
              <a:ext uri="{FF2B5EF4-FFF2-40B4-BE49-F238E27FC236}">
                <a16:creationId xmlns:a16="http://schemas.microsoft.com/office/drawing/2014/main" id="{E1F843BD-181A-4178-A8ED-2761E4B54CEB}"/>
              </a:ext>
            </a:extLst>
          </p:cNvPr>
          <p:cNvPicPr>
            <a:picLocks noChangeAspect="1"/>
          </p:cNvPicPr>
          <p:nvPr/>
        </p:nvPicPr>
        <p:blipFill>
          <a:blip r:embed="rId2"/>
          <a:stretch>
            <a:fillRect/>
          </a:stretch>
        </p:blipFill>
        <p:spPr>
          <a:xfrm>
            <a:off x="1417864" y="2161845"/>
            <a:ext cx="4054998" cy="3134490"/>
          </a:xfrm>
          <a:prstGeom prst="rect">
            <a:avLst/>
          </a:prstGeom>
        </p:spPr>
      </p:pic>
      <p:pic>
        <p:nvPicPr>
          <p:cNvPr id="9" name="Picture 8">
            <a:extLst>
              <a:ext uri="{FF2B5EF4-FFF2-40B4-BE49-F238E27FC236}">
                <a16:creationId xmlns:a16="http://schemas.microsoft.com/office/drawing/2014/main" id="{8541B601-6EEF-4876-AB82-8C864DF453BE}"/>
              </a:ext>
            </a:extLst>
          </p:cNvPr>
          <p:cNvPicPr>
            <a:picLocks noChangeAspect="1"/>
          </p:cNvPicPr>
          <p:nvPr/>
        </p:nvPicPr>
        <p:blipFill>
          <a:blip r:embed="rId3"/>
          <a:stretch>
            <a:fillRect/>
          </a:stretch>
        </p:blipFill>
        <p:spPr>
          <a:xfrm>
            <a:off x="6359157" y="2077727"/>
            <a:ext cx="4081974" cy="3305648"/>
          </a:xfrm>
          <a:prstGeom prst="rect">
            <a:avLst/>
          </a:prstGeom>
        </p:spPr>
      </p:pic>
    </p:spTree>
    <p:extLst>
      <p:ext uri="{BB962C8B-B14F-4D97-AF65-F5344CB8AC3E}">
        <p14:creationId xmlns:p14="http://schemas.microsoft.com/office/powerpoint/2010/main" val="35924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D7DC-C2FF-4167-841A-798CD4D3737E}"/>
              </a:ext>
            </a:extLst>
          </p:cNvPr>
          <p:cNvSpPr>
            <a:spLocks noGrp="1"/>
          </p:cNvSpPr>
          <p:nvPr>
            <p:ph type="title"/>
          </p:nvPr>
        </p:nvSpPr>
        <p:spPr/>
        <p:txBody>
          <a:bodyPr/>
          <a:lstStyle/>
          <a:p>
            <a:r>
              <a:rPr lang="en-US" dirty="0"/>
              <a:t>DOING IT WITH 256 PATHS (8 switches)</a:t>
            </a:r>
          </a:p>
        </p:txBody>
      </p:sp>
      <p:sp>
        <p:nvSpPr>
          <p:cNvPr id="10" name="Content Placeholder 9">
            <a:extLst>
              <a:ext uri="{FF2B5EF4-FFF2-40B4-BE49-F238E27FC236}">
                <a16:creationId xmlns:a16="http://schemas.microsoft.com/office/drawing/2014/main" id="{3C51545B-786D-4CAC-BE27-37C0A69D97FC}"/>
              </a:ext>
            </a:extLst>
          </p:cNvPr>
          <p:cNvSpPr>
            <a:spLocks noGrp="1"/>
          </p:cNvSpPr>
          <p:nvPr>
            <p:ph idx="1"/>
          </p:nvPr>
        </p:nvSpPr>
        <p:spPr>
          <a:xfrm>
            <a:off x="595993" y="1690688"/>
            <a:ext cx="11070771" cy="4667250"/>
          </a:xfrm>
        </p:spPr>
        <p:txBody>
          <a:bodyPr>
            <a:normAutofit/>
          </a:bodyPr>
          <a:lstStyle/>
          <a:p>
            <a:r>
              <a:rPr lang="en-US" dirty="0"/>
              <a:t>Details:</a:t>
            </a:r>
          </a:p>
          <a:p>
            <a:pPr lvl="1"/>
            <a:r>
              <a:rPr lang="en-US" dirty="0"/>
              <a:t>Longest OPD: 255*40=10200um, </a:t>
            </a:r>
            <a:r>
              <a:rPr lang="en-US" dirty="0" err="1"/>
              <a:t>n_g</a:t>
            </a:r>
            <a:r>
              <a:rPr lang="en-US" dirty="0"/>
              <a:t> = 1.82, THUS: Rayleigh criterion = 0.131nm</a:t>
            </a:r>
          </a:p>
          <a:p>
            <a:pPr lvl="1"/>
            <a:r>
              <a:rPr lang="en-US" dirty="0"/>
              <a:t>We need 256 sample points (we have 256 OPDs and we want square matrix)</a:t>
            </a:r>
          </a:p>
          <a:p>
            <a:pPr lvl="1"/>
            <a:r>
              <a:rPr lang="en-US" dirty="0"/>
              <a:t>I want a resolution 10x Rayleigh criterion (to be able to distinguish peaks even in smallest FSR value)</a:t>
            </a:r>
          </a:p>
          <a:p>
            <a:pPr lvl="1"/>
            <a:r>
              <a:rPr lang="en-US" dirty="0"/>
              <a:t>Thus, bandwidth is the one free variable</a:t>
            </a:r>
          </a:p>
          <a:p>
            <a:pPr lvl="2"/>
            <a:r>
              <a:rPr lang="en-US" dirty="0"/>
              <a:t>Solving: x/256 = 0.131/10</a:t>
            </a:r>
          </a:p>
          <a:p>
            <a:pPr lvl="2"/>
            <a:r>
              <a:rPr lang="en-US" dirty="0"/>
              <a:t>x = 3.356 nm</a:t>
            </a:r>
          </a:p>
          <a:p>
            <a:pPr lvl="1"/>
            <a:r>
              <a:rPr lang="en-US" dirty="0"/>
              <a:t>Rounding to a 3 nm bandwidth. I choose we go from 1560 – 1563 nm</a:t>
            </a:r>
          </a:p>
          <a:p>
            <a:pPr lvl="1"/>
            <a:endParaRPr lang="en-US" dirty="0"/>
          </a:p>
          <a:p>
            <a:pPr lvl="1"/>
            <a:r>
              <a:rPr lang="en-US" dirty="0"/>
              <a:t>THUS: when we go from 1560 – 1563 nm, we get a resolution of 0.0117 nm, which is 10x as resolved as the Rayleigh criterion.</a:t>
            </a:r>
          </a:p>
          <a:p>
            <a:pPr lvl="1"/>
            <a:endParaRPr lang="en-US" dirty="0"/>
          </a:p>
          <a:p>
            <a:pPr lvl="1"/>
            <a:endParaRPr lang="en-US" dirty="0"/>
          </a:p>
        </p:txBody>
      </p:sp>
    </p:spTree>
    <p:extLst>
      <p:ext uri="{BB962C8B-B14F-4D97-AF65-F5344CB8AC3E}">
        <p14:creationId xmlns:p14="http://schemas.microsoft.com/office/powerpoint/2010/main" val="351524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3D620B7-EA64-43F7-B039-3FEC2B79AEAC}"/>
              </a:ext>
            </a:extLst>
          </p:cNvPr>
          <p:cNvSpPr>
            <a:spLocks noGrp="1"/>
          </p:cNvSpPr>
          <p:nvPr>
            <p:ph idx="1"/>
          </p:nvPr>
        </p:nvSpPr>
        <p:spPr>
          <a:xfrm>
            <a:off x="838200" y="1384753"/>
            <a:ext cx="10515600" cy="4351338"/>
          </a:xfrm>
        </p:spPr>
        <p:txBody>
          <a:bodyPr/>
          <a:lstStyle/>
          <a:p>
            <a:r>
              <a:rPr lang="en-US" dirty="0"/>
              <a:t>Plot: optical power measured per path length</a:t>
            </a:r>
          </a:p>
        </p:txBody>
      </p:sp>
      <p:pic>
        <p:nvPicPr>
          <p:cNvPr id="4" name="Picture 3" descr="Chart, line chart&#10;&#10;Description automatically generated">
            <a:extLst>
              <a:ext uri="{FF2B5EF4-FFF2-40B4-BE49-F238E27FC236}">
                <a16:creationId xmlns:a16="http://schemas.microsoft.com/office/drawing/2014/main" id="{6AD837F9-0996-43A9-AA20-26CAB8BB5758}"/>
              </a:ext>
            </a:extLst>
          </p:cNvPr>
          <p:cNvPicPr>
            <a:picLocks noChangeAspect="1"/>
          </p:cNvPicPr>
          <p:nvPr/>
        </p:nvPicPr>
        <p:blipFill>
          <a:blip r:embed="rId2"/>
          <a:stretch>
            <a:fillRect/>
          </a:stretch>
        </p:blipFill>
        <p:spPr>
          <a:xfrm>
            <a:off x="3040586" y="1898697"/>
            <a:ext cx="5564571" cy="4518432"/>
          </a:xfrm>
          <a:prstGeom prst="rect">
            <a:avLst/>
          </a:prstGeom>
        </p:spPr>
      </p:pic>
    </p:spTree>
    <p:extLst>
      <p:ext uri="{BB962C8B-B14F-4D97-AF65-F5344CB8AC3E}">
        <p14:creationId xmlns:p14="http://schemas.microsoft.com/office/powerpoint/2010/main" val="1088313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FAD928-33AF-479C-AEF8-D517E3F1C3DF}"/>
              </a:ext>
            </a:extLst>
          </p:cNvPr>
          <p:cNvSpPr>
            <a:spLocks noGrp="1"/>
          </p:cNvSpPr>
          <p:nvPr>
            <p:ph idx="1"/>
          </p:nvPr>
        </p:nvSpPr>
        <p:spPr>
          <a:xfrm>
            <a:off x="838200" y="2392330"/>
            <a:ext cx="4201633" cy="3880329"/>
          </a:xfrm>
        </p:spPr>
        <p:txBody>
          <a:bodyPr/>
          <a:lstStyle/>
          <a:p>
            <a:r>
              <a:rPr lang="en-US" dirty="0"/>
              <a:t>Characterization Matrix A (Abs^2)</a:t>
            </a:r>
          </a:p>
        </p:txBody>
      </p:sp>
      <p:pic>
        <p:nvPicPr>
          <p:cNvPr id="5" name="Picture 4">
            <a:extLst>
              <a:ext uri="{FF2B5EF4-FFF2-40B4-BE49-F238E27FC236}">
                <a16:creationId xmlns:a16="http://schemas.microsoft.com/office/drawing/2014/main" id="{7358949B-CB7C-41BC-942F-7E0D7595CF23}"/>
              </a:ext>
            </a:extLst>
          </p:cNvPr>
          <p:cNvPicPr>
            <a:picLocks noChangeAspect="1"/>
          </p:cNvPicPr>
          <p:nvPr/>
        </p:nvPicPr>
        <p:blipFill>
          <a:blip r:embed="rId2"/>
          <a:stretch>
            <a:fillRect/>
          </a:stretch>
        </p:blipFill>
        <p:spPr>
          <a:xfrm>
            <a:off x="5222219" y="798856"/>
            <a:ext cx="6262560" cy="5260288"/>
          </a:xfrm>
          <a:prstGeom prst="rect">
            <a:avLst/>
          </a:prstGeom>
        </p:spPr>
      </p:pic>
    </p:spTree>
    <p:extLst>
      <p:ext uri="{BB962C8B-B14F-4D97-AF65-F5344CB8AC3E}">
        <p14:creationId xmlns:p14="http://schemas.microsoft.com/office/powerpoint/2010/main" val="2321880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99BB3-91E3-4008-8610-AFDEEB0F354D}"/>
              </a:ext>
            </a:extLst>
          </p:cNvPr>
          <p:cNvSpPr>
            <a:spLocks noGrp="1"/>
          </p:cNvSpPr>
          <p:nvPr>
            <p:ph idx="1"/>
          </p:nvPr>
        </p:nvSpPr>
        <p:spPr>
          <a:xfrm>
            <a:off x="838199" y="871315"/>
            <a:ext cx="10959193" cy="4518837"/>
          </a:xfrm>
        </p:spPr>
        <p:txBody>
          <a:bodyPr/>
          <a:lstStyle/>
          <a:p>
            <a:r>
              <a:rPr lang="en-US" dirty="0"/>
              <a:t>Mystery spectrum from OSA: IT MAY NOT BE WORTH IT TO LOOK AT THIS</a:t>
            </a:r>
          </a:p>
          <a:p>
            <a:pPr lvl="1"/>
            <a:r>
              <a:rPr lang="en-US" dirty="0"/>
              <a:t>Reason: same as above. Basically, OSA is not accurate and shouldn’t be used (instead, we should infer the plot based on the parameters of 1 nm line width at 1561)</a:t>
            </a:r>
          </a:p>
          <a:p>
            <a:pPr lvl="1"/>
            <a:r>
              <a:rPr lang="en-US" dirty="0"/>
              <a:t>Power: 1,000,000 W</a:t>
            </a:r>
          </a:p>
        </p:txBody>
      </p:sp>
      <p:pic>
        <p:nvPicPr>
          <p:cNvPr id="5" name="Picture 4">
            <a:extLst>
              <a:ext uri="{FF2B5EF4-FFF2-40B4-BE49-F238E27FC236}">
                <a16:creationId xmlns:a16="http://schemas.microsoft.com/office/drawing/2014/main" id="{B321F934-FE66-4422-B979-C43B1BB3A43B}"/>
              </a:ext>
            </a:extLst>
          </p:cNvPr>
          <p:cNvPicPr>
            <a:picLocks noChangeAspect="1"/>
          </p:cNvPicPr>
          <p:nvPr/>
        </p:nvPicPr>
        <p:blipFill>
          <a:blip r:embed="rId2"/>
          <a:stretch>
            <a:fillRect/>
          </a:stretch>
        </p:blipFill>
        <p:spPr>
          <a:xfrm>
            <a:off x="3777369" y="2841169"/>
            <a:ext cx="4637261" cy="3551463"/>
          </a:xfrm>
          <a:prstGeom prst="rect">
            <a:avLst/>
          </a:prstGeom>
        </p:spPr>
      </p:pic>
    </p:spTree>
    <p:extLst>
      <p:ext uri="{BB962C8B-B14F-4D97-AF65-F5344CB8AC3E}">
        <p14:creationId xmlns:p14="http://schemas.microsoft.com/office/powerpoint/2010/main" val="630739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44A8B3-6D7C-4FC6-BD1E-60DCFF5A39C0}"/>
              </a:ext>
            </a:extLst>
          </p:cNvPr>
          <p:cNvSpPr>
            <a:spLocks noGrp="1"/>
          </p:cNvSpPr>
          <p:nvPr>
            <p:ph idx="1"/>
          </p:nvPr>
        </p:nvSpPr>
        <p:spPr>
          <a:xfrm>
            <a:off x="944526" y="911225"/>
            <a:ext cx="10515600" cy="615496"/>
          </a:xfrm>
        </p:spPr>
        <p:txBody>
          <a:bodyPr/>
          <a:lstStyle/>
          <a:p>
            <a:r>
              <a:rPr lang="en-US" dirty="0"/>
              <a:t>Calculating x from y and A (Abs^2): same [ x = A^-1 * y ]</a:t>
            </a:r>
          </a:p>
        </p:txBody>
      </p:sp>
      <p:pic>
        <p:nvPicPr>
          <p:cNvPr id="4" name="Picture 3" descr="Chart, histogram&#10;&#10;Description automatically generated">
            <a:extLst>
              <a:ext uri="{FF2B5EF4-FFF2-40B4-BE49-F238E27FC236}">
                <a16:creationId xmlns:a16="http://schemas.microsoft.com/office/drawing/2014/main" id="{04CC108A-3001-4717-8166-81D5DC3DE72B}"/>
              </a:ext>
            </a:extLst>
          </p:cNvPr>
          <p:cNvPicPr>
            <a:picLocks noChangeAspect="1"/>
          </p:cNvPicPr>
          <p:nvPr/>
        </p:nvPicPr>
        <p:blipFill>
          <a:blip r:embed="rId2"/>
          <a:stretch>
            <a:fillRect/>
          </a:stretch>
        </p:blipFill>
        <p:spPr>
          <a:xfrm>
            <a:off x="1752351" y="1636259"/>
            <a:ext cx="6297633" cy="4870826"/>
          </a:xfrm>
          <a:prstGeom prst="rect">
            <a:avLst/>
          </a:prstGeom>
        </p:spPr>
      </p:pic>
      <p:sp>
        <p:nvSpPr>
          <p:cNvPr id="9" name="TextBox 8">
            <a:extLst>
              <a:ext uri="{FF2B5EF4-FFF2-40B4-BE49-F238E27FC236}">
                <a16:creationId xmlns:a16="http://schemas.microsoft.com/office/drawing/2014/main" id="{74344EB9-654B-4A38-BA55-0436D9D3D8DD}"/>
              </a:ext>
            </a:extLst>
          </p:cNvPr>
          <p:cNvSpPr txBox="1"/>
          <p:nvPr/>
        </p:nvSpPr>
        <p:spPr>
          <a:xfrm>
            <a:off x="8648021" y="1889063"/>
            <a:ext cx="2692172" cy="2031325"/>
          </a:xfrm>
          <a:prstGeom prst="rect">
            <a:avLst/>
          </a:prstGeom>
          <a:noFill/>
        </p:spPr>
        <p:txBody>
          <a:bodyPr wrap="square">
            <a:spAutoFit/>
          </a:bodyPr>
          <a:lstStyle/>
          <a:p>
            <a:r>
              <a:rPr lang="en-US" dirty="0"/>
              <a:t>Same number of samples as in 6-switch simulation (1024 samples), what happens when we have more samples (2048)?? </a:t>
            </a:r>
          </a:p>
          <a:p>
            <a:endParaRPr lang="en-US" dirty="0"/>
          </a:p>
          <a:p>
            <a:r>
              <a:rPr lang="en-US" dirty="0"/>
              <a:t>Stays basically the same:</a:t>
            </a:r>
          </a:p>
        </p:txBody>
      </p:sp>
      <p:pic>
        <p:nvPicPr>
          <p:cNvPr id="11" name="Picture 10" descr="Chart, histogram&#10;&#10;Description automatically generated">
            <a:extLst>
              <a:ext uri="{FF2B5EF4-FFF2-40B4-BE49-F238E27FC236}">
                <a16:creationId xmlns:a16="http://schemas.microsoft.com/office/drawing/2014/main" id="{DAACD7EE-BEEA-44BE-8A9F-7E0A0A302959}"/>
              </a:ext>
            </a:extLst>
          </p:cNvPr>
          <p:cNvPicPr>
            <a:picLocks noChangeAspect="1"/>
          </p:cNvPicPr>
          <p:nvPr/>
        </p:nvPicPr>
        <p:blipFill>
          <a:blip r:embed="rId3"/>
          <a:stretch>
            <a:fillRect/>
          </a:stretch>
        </p:blipFill>
        <p:spPr>
          <a:xfrm>
            <a:off x="8357597" y="3980713"/>
            <a:ext cx="3273019" cy="2600706"/>
          </a:xfrm>
          <a:prstGeom prst="rect">
            <a:avLst/>
          </a:prstGeom>
        </p:spPr>
      </p:pic>
    </p:spTree>
    <p:extLst>
      <p:ext uri="{BB962C8B-B14F-4D97-AF65-F5344CB8AC3E}">
        <p14:creationId xmlns:p14="http://schemas.microsoft.com/office/powerpoint/2010/main" val="368318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D7DC-C2FF-4167-841A-798CD4D3737E}"/>
              </a:ext>
            </a:extLst>
          </p:cNvPr>
          <p:cNvSpPr>
            <a:spLocks noGrp="1"/>
          </p:cNvSpPr>
          <p:nvPr>
            <p:ph type="title"/>
          </p:nvPr>
        </p:nvSpPr>
        <p:spPr/>
        <p:txBody>
          <a:bodyPr/>
          <a:lstStyle/>
          <a:p>
            <a:r>
              <a:rPr lang="en-US" dirty="0"/>
              <a:t>Results from spectrum reconstruction 7/21</a:t>
            </a:r>
          </a:p>
        </p:txBody>
      </p:sp>
      <p:sp>
        <p:nvSpPr>
          <p:cNvPr id="3" name="Content Placeholder 2">
            <a:extLst>
              <a:ext uri="{FF2B5EF4-FFF2-40B4-BE49-F238E27FC236}">
                <a16:creationId xmlns:a16="http://schemas.microsoft.com/office/drawing/2014/main" id="{08684928-0026-49AB-B709-94E15CBABB90}"/>
              </a:ext>
            </a:extLst>
          </p:cNvPr>
          <p:cNvSpPr>
            <a:spLocks noGrp="1"/>
          </p:cNvSpPr>
          <p:nvPr>
            <p:ph idx="1"/>
          </p:nvPr>
        </p:nvSpPr>
        <p:spPr/>
        <p:txBody>
          <a:bodyPr/>
          <a:lstStyle/>
          <a:p>
            <a:r>
              <a:rPr lang="en-US" dirty="0"/>
              <a:t>Plot: optical power measured per path length</a:t>
            </a:r>
          </a:p>
        </p:txBody>
      </p:sp>
      <p:pic>
        <p:nvPicPr>
          <p:cNvPr id="5" name="Picture 4">
            <a:extLst>
              <a:ext uri="{FF2B5EF4-FFF2-40B4-BE49-F238E27FC236}">
                <a16:creationId xmlns:a16="http://schemas.microsoft.com/office/drawing/2014/main" id="{4EED77B5-0FF2-4F60-93E7-7CC5B6D6D94E}"/>
              </a:ext>
            </a:extLst>
          </p:cNvPr>
          <p:cNvPicPr>
            <a:picLocks noChangeAspect="1"/>
          </p:cNvPicPr>
          <p:nvPr/>
        </p:nvPicPr>
        <p:blipFill>
          <a:blip r:embed="rId2"/>
          <a:stretch>
            <a:fillRect/>
          </a:stretch>
        </p:blipFill>
        <p:spPr>
          <a:xfrm>
            <a:off x="2140196" y="2281023"/>
            <a:ext cx="7567329" cy="4286726"/>
          </a:xfrm>
          <a:prstGeom prst="rect">
            <a:avLst/>
          </a:prstGeom>
        </p:spPr>
      </p:pic>
    </p:spTree>
    <p:extLst>
      <p:ext uri="{BB962C8B-B14F-4D97-AF65-F5344CB8AC3E}">
        <p14:creationId xmlns:p14="http://schemas.microsoft.com/office/powerpoint/2010/main" val="917079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5D7A7-7A9D-4808-BDD8-14BBECB6B5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FBDB0-9F02-4A51-940A-6F5755D67BE5}"/>
              </a:ext>
            </a:extLst>
          </p:cNvPr>
          <p:cNvSpPr>
            <a:spLocks noGrp="1"/>
          </p:cNvSpPr>
          <p:nvPr>
            <p:ph idx="1"/>
          </p:nvPr>
        </p:nvSpPr>
        <p:spPr/>
        <p:txBody>
          <a:bodyPr>
            <a:normAutofit lnSpcReduction="10000"/>
          </a:bodyPr>
          <a:lstStyle/>
          <a:p>
            <a:r>
              <a:rPr lang="en-US" dirty="0"/>
              <a:t>Calculating x from y and A using conjugates?? Something weird</a:t>
            </a:r>
          </a:p>
          <a:p>
            <a:r>
              <a:rPr lang="en-US" dirty="0"/>
              <a:t>Normally, A is in Abs^2 </a:t>
            </a:r>
          </a:p>
          <a:p>
            <a:r>
              <a:rPr lang="en-US" dirty="0"/>
              <a:t>But if we separate the Re(A) + </a:t>
            </a:r>
            <a:r>
              <a:rPr lang="en-US" dirty="0" err="1"/>
              <a:t>Im</a:t>
            </a:r>
            <a:r>
              <a:rPr lang="en-US" dirty="0"/>
              <a:t>(A) and Re(A) – </a:t>
            </a:r>
            <a:r>
              <a:rPr lang="en-US" dirty="0" err="1"/>
              <a:t>Im</a:t>
            </a:r>
            <a:r>
              <a:rPr lang="en-US" dirty="0"/>
              <a:t>(A), we get:</a:t>
            </a:r>
          </a:p>
          <a:p>
            <a:r>
              <a:rPr lang="en-US" dirty="0"/>
              <a:t>y = (Re(A)+</a:t>
            </a:r>
            <a:r>
              <a:rPr lang="en-US" dirty="0" err="1"/>
              <a:t>Im</a:t>
            </a:r>
            <a:r>
              <a:rPr lang="en-US" dirty="0"/>
              <a:t>(A))*x*(Re(A)-</a:t>
            </a:r>
            <a:r>
              <a:rPr lang="en-US" dirty="0" err="1"/>
              <a:t>Im</a:t>
            </a:r>
            <a:r>
              <a:rPr lang="en-US" dirty="0"/>
              <a:t>(A)) and then,</a:t>
            </a:r>
          </a:p>
          <a:p>
            <a:r>
              <a:rPr lang="en-US" dirty="0"/>
              <a:t>x = (Re(A)+</a:t>
            </a:r>
            <a:r>
              <a:rPr lang="en-US" dirty="0" err="1"/>
              <a:t>Im</a:t>
            </a:r>
            <a:r>
              <a:rPr lang="en-US" dirty="0"/>
              <a:t>(A))</a:t>
            </a:r>
            <a:r>
              <a:rPr lang="en-US" baseline="30000" dirty="0"/>
              <a:t>-1</a:t>
            </a:r>
            <a:r>
              <a:rPr lang="en-US" dirty="0"/>
              <a:t>*y*(Re(A)-</a:t>
            </a:r>
            <a:r>
              <a:rPr lang="en-US" dirty="0" err="1"/>
              <a:t>Im</a:t>
            </a:r>
            <a:r>
              <a:rPr lang="en-US" dirty="0"/>
              <a:t>(A))</a:t>
            </a:r>
            <a:r>
              <a:rPr lang="en-US" baseline="30000" dirty="0"/>
              <a:t>-1</a:t>
            </a:r>
          </a:p>
          <a:p>
            <a:r>
              <a:rPr lang="en-US" dirty="0"/>
              <a:t>Plot becomes a lot smoother, but weird?? </a:t>
            </a:r>
          </a:p>
          <a:p>
            <a:r>
              <a:rPr lang="en-US" dirty="0"/>
              <a:t>Originally did this because I was trying to fix</a:t>
            </a:r>
            <a:br>
              <a:rPr lang="en-US" dirty="0"/>
            </a:br>
            <a:r>
              <a:rPr lang="en-US" dirty="0"/>
              <a:t>the negative power problem (that maybe the </a:t>
            </a:r>
            <a:br>
              <a:rPr lang="en-US" dirty="0"/>
            </a:br>
            <a:r>
              <a:rPr lang="en-US" dirty="0"/>
              <a:t>“direction” of the complex number mattered,</a:t>
            </a:r>
            <a:br>
              <a:rPr lang="en-US" dirty="0"/>
            </a:br>
            <a:r>
              <a:rPr lang="en-US" dirty="0"/>
              <a:t>but hidden by the Abs operation)</a:t>
            </a:r>
          </a:p>
        </p:txBody>
      </p:sp>
      <p:pic>
        <p:nvPicPr>
          <p:cNvPr id="5" name="Picture 4">
            <a:extLst>
              <a:ext uri="{FF2B5EF4-FFF2-40B4-BE49-F238E27FC236}">
                <a16:creationId xmlns:a16="http://schemas.microsoft.com/office/drawing/2014/main" id="{1F75B115-6A28-43B8-9B05-21ACBBF0E7CB}"/>
              </a:ext>
            </a:extLst>
          </p:cNvPr>
          <p:cNvPicPr>
            <a:picLocks noChangeAspect="1"/>
          </p:cNvPicPr>
          <p:nvPr/>
        </p:nvPicPr>
        <p:blipFill>
          <a:blip r:embed="rId2"/>
          <a:stretch>
            <a:fillRect/>
          </a:stretch>
        </p:blipFill>
        <p:spPr>
          <a:xfrm>
            <a:off x="7730705" y="3429000"/>
            <a:ext cx="4343031" cy="3282043"/>
          </a:xfrm>
          <a:prstGeom prst="rect">
            <a:avLst/>
          </a:prstGeom>
        </p:spPr>
      </p:pic>
    </p:spTree>
    <p:extLst>
      <p:ext uri="{BB962C8B-B14F-4D97-AF65-F5344CB8AC3E}">
        <p14:creationId xmlns:p14="http://schemas.microsoft.com/office/powerpoint/2010/main" val="1722877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97E4F1-77ED-4D5B-AB4C-285BDA407261}"/>
              </a:ext>
            </a:extLst>
          </p:cNvPr>
          <p:cNvSpPr>
            <a:spLocks noGrp="1"/>
          </p:cNvSpPr>
          <p:nvPr>
            <p:ph idx="1"/>
          </p:nvPr>
        </p:nvSpPr>
        <p:spPr>
          <a:xfrm>
            <a:off x="838200" y="903767"/>
            <a:ext cx="10515600" cy="5273196"/>
          </a:xfrm>
        </p:spPr>
        <p:txBody>
          <a:bodyPr/>
          <a:lstStyle/>
          <a:p>
            <a:r>
              <a:rPr lang="en-US" dirty="0"/>
              <a:t>Given the input mystery spectrum &amp; characterization matrix, what the output powers vs. OPD should look like: (AGAIN, MYSTERY SPECTRUM IS OFF, this plot should not be considered)</a:t>
            </a:r>
          </a:p>
        </p:txBody>
      </p:sp>
      <p:pic>
        <p:nvPicPr>
          <p:cNvPr id="4" name="Picture 3">
            <a:extLst>
              <a:ext uri="{FF2B5EF4-FFF2-40B4-BE49-F238E27FC236}">
                <a16:creationId xmlns:a16="http://schemas.microsoft.com/office/drawing/2014/main" id="{138122B3-63AB-4AB8-9B47-4FEEEBBAA754}"/>
              </a:ext>
            </a:extLst>
          </p:cNvPr>
          <p:cNvPicPr>
            <a:picLocks noChangeAspect="1"/>
          </p:cNvPicPr>
          <p:nvPr/>
        </p:nvPicPr>
        <p:blipFill>
          <a:blip r:embed="rId2"/>
          <a:stretch>
            <a:fillRect/>
          </a:stretch>
        </p:blipFill>
        <p:spPr>
          <a:xfrm>
            <a:off x="2871386" y="2326820"/>
            <a:ext cx="5414505" cy="4188279"/>
          </a:xfrm>
          <a:prstGeom prst="rect">
            <a:avLst/>
          </a:prstGeom>
        </p:spPr>
      </p:pic>
    </p:spTree>
    <p:extLst>
      <p:ext uri="{BB962C8B-B14F-4D97-AF65-F5344CB8AC3E}">
        <p14:creationId xmlns:p14="http://schemas.microsoft.com/office/powerpoint/2010/main" val="903663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A3029D-5170-4246-AE18-D2B7928A1B01}"/>
              </a:ext>
            </a:extLst>
          </p:cNvPr>
          <p:cNvSpPr>
            <a:spLocks noGrp="1"/>
          </p:cNvSpPr>
          <p:nvPr>
            <p:ph idx="1"/>
          </p:nvPr>
        </p:nvSpPr>
        <p:spPr>
          <a:xfrm>
            <a:off x="838200" y="1357784"/>
            <a:ext cx="10515600" cy="4351338"/>
          </a:xfrm>
        </p:spPr>
        <p:txBody>
          <a:bodyPr/>
          <a:lstStyle/>
          <a:p>
            <a:r>
              <a:rPr lang="en-US" dirty="0"/>
              <a:t>Comparing the power outputs (expected vs. measured)</a:t>
            </a:r>
          </a:p>
        </p:txBody>
      </p:sp>
      <p:sp>
        <p:nvSpPr>
          <p:cNvPr id="7" name="TextBox 6">
            <a:extLst>
              <a:ext uri="{FF2B5EF4-FFF2-40B4-BE49-F238E27FC236}">
                <a16:creationId xmlns:a16="http://schemas.microsoft.com/office/drawing/2014/main" id="{542F9AB0-BD6F-43EF-9F1A-894343AAEAA1}"/>
              </a:ext>
            </a:extLst>
          </p:cNvPr>
          <p:cNvSpPr txBox="1"/>
          <p:nvPr/>
        </p:nvSpPr>
        <p:spPr>
          <a:xfrm>
            <a:off x="2532750" y="5383375"/>
            <a:ext cx="2289149" cy="369332"/>
          </a:xfrm>
          <a:prstGeom prst="rect">
            <a:avLst/>
          </a:prstGeom>
          <a:noFill/>
        </p:spPr>
        <p:txBody>
          <a:bodyPr wrap="square">
            <a:spAutoFit/>
          </a:bodyPr>
          <a:lstStyle/>
          <a:p>
            <a:r>
              <a:rPr lang="en-US" dirty="0"/>
              <a:t>Expected Powers</a:t>
            </a:r>
          </a:p>
        </p:txBody>
      </p:sp>
      <p:sp>
        <p:nvSpPr>
          <p:cNvPr id="8" name="TextBox 7">
            <a:extLst>
              <a:ext uri="{FF2B5EF4-FFF2-40B4-BE49-F238E27FC236}">
                <a16:creationId xmlns:a16="http://schemas.microsoft.com/office/drawing/2014/main" id="{2FB00581-B986-4D71-A867-28DF5CE0E8C2}"/>
              </a:ext>
            </a:extLst>
          </p:cNvPr>
          <p:cNvSpPr txBox="1"/>
          <p:nvPr/>
        </p:nvSpPr>
        <p:spPr>
          <a:xfrm>
            <a:off x="7670288" y="5383375"/>
            <a:ext cx="2289149" cy="369332"/>
          </a:xfrm>
          <a:prstGeom prst="rect">
            <a:avLst/>
          </a:prstGeom>
          <a:noFill/>
        </p:spPr>
        <p:txBody>
          <a:bodyPr wrap="square">
            <a:spAutoFit/>
          </a:bodyPr>
          <a:lstStyle/>
          <a:p>
            <a:r>
              <a:rPr lang="en-US" dirty="0"/>
              <a:t>Measured Powers</a:t>
            </a:r>
          </a:p>
        </p:txBody>
      </p:sp>
      <p:pic>
        <p:nvPicPr>
          <p:cNvPr id="4" name="Picture 3">
            <a:extLst>
              <a:ext uri="{FF2B5EF4-FFF2-40B4-BE49-F238E27FC236}">
                <a16:creationId xmlns:a16="http://schemas.microsoft.com/office/drawing/2014/main" id="{DD82897F-3587-4075-ADBD-733C5E40FE67}"/>
              </a:ext>
            </a:extLst>
          </p:cNvPr>
          <p:cNvPicPr>
            <a:picLocks noChangeAspect="1"/>
          </p:cNvPicPr>
          <p:nvPr/>
        </p:nvPicPr>
        <p:blipFill>
          <a:blip r:embed="rId2"/>
          <a:stretch>
            <a:fillRect/>
          </a:stretch>
        </p:blipFill>
        <p:spPr>
          <a:xfrm>
            <a:off x="1440420" y="2077727"/>
            <a:ext cx="4006068" cy="3098811"/>
          </a:xfrm>
          <a:prstGeom prst="rect">
            <a:avLst/>
          </a:prstGeom>
        </p:spPr>
      </p:pic>
      <p:pic>
        <p:nvPicPr>
          <p:cNvPr id="10" name="Picture 9">
            <a:extLst>
              <a:ext uri="{FF2B5EF4-FFF2-40B4-BE49-F238E27FC236}">
                <a16:creationId xmlns:a16="http://schemas.microsoft.com/office/drawing/2014/main" id="{EDD4FD9C-060A-4E91-B008-BA7BAC7F6765}"/>
              </a:ext>
            </a:extLst>
          </p:cNvPr>
          <p:cNvPicPr>
            <a:picLocks noChangeAspect="1"/>
          </p:cNvPicPr>
          <p:nvPr/>
        </p:nvPicPr>
        <p:blipFill>
          <a:blip r:embed="rId3"/>
          <a:stretch>
            <a:fillRect/>
          </a:stretch>
        </p:blipFill>
        <p:spPr>
          <a:xfrm>
            <a:off x="6423968" y="2182555"/>
            <a:ext cx="3838051" cy="2993983"/>
          </a:xfrm>
          <a:prstGeom prst="rect">
            <a:avLst/>
          </a:prstGeom>
        </p:spPr>
      </p:pic>
    </p:spTree>
    <p:extLst>
      <p:ext uri="{BB962C8B-B14F-4D97-AF65-F5344CB8AC3E}">
        <p14:creationId xmlns:p14="http://schemas.microsoft.com/office/powerpoint/2010/main" val="3547419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60C08-A706-4348-A083-6AD3243592DC}"/>
              </a:ext>
            </a:extLst>
          </p:cNvPr>
          <p:cNvSpPr>
            <a:spLocks noGrp="1"/>
          </p:cNvSpPr>
          <p:nvPr>
            <p:ph idx="1"/>
          </p:nvPr>
        </p:nvSpPr>
        <p:spPr>
          <a:xfrm>
            <a:off x="748393" y="1319439"/>
            <a:ext cx="10515600" cy="4351338"/>
          </a:xfrm>
        </p:spPr>
        <p:txBody>
          <a:bodyPr/>
          <a:lstStyle/>
          <a:p>
            <a:r>
              <a:rPr lang="en-US" dirty="0"/>
              <a:t>10 switches</a:t>
            </a:r>
          </a:p>
          <a:p>
            <a:pPr lvl="1"/>
            <a:r>
              <a:rPr lang="en-US" dirty="0"/>
              <a:t>3 nm bandwidth again (10x the sampling of Rayleigh criterion)</a:t>
            </a:r>
          </a:p>
          <a:p>
            <a:pPr lvl="1"/>
            <a:r>
              <a:rPr lang="en-US" dirty="0"/>
              <a:t>Rayleigh resolution: 0.0327 nm, we sample at 0.00293 nm</a:t>
            </a:r>
          </a:p>
        </p:txBody>
      </p:sp>
      <p:pic>
        <p:nvPicPr>
          <p:cNvPr id="5" name="Picture 4" descr="Chart&#10;&#10;Description automatically generated">
            <a:extLst>
              <a:ext uri="{FF2B5EF4-FFF2-40B4-BE49-F238E27FC236}">
                <a16:creationId xmlns:a16="http://schemas.microsoft.com/office/drawing/2014/main" id="{684636CB-9F17-4642-AD8C-EE690A5B6145}"/>
              </a:ext>
            </a:extLst>
          </p:cNvPr>
          <p:cNvPicPr>
            <a:picLocks noChangeAspect="1"/>
          </p:cNvPicPr>
          <p:nvPr/>
        </p:nvPicPr>
        <p:blipFill>
          <a:blip r:embed="rId2"/>
          <a:stretch>
            <a:fillRect/>
          </a:stretch>
        </p:blipFill>
        <p:spPr>
          <a:xfrm>
            <a:off x="1975058" y="2777273"/>
            <a:ext cx="3690955" cy="2893504"/>
          </a:xfrm>
          <a:prstGeom prst="rect">
            <a:avLst/>
          </a:prstGeom>
        </p:spPr>
      </p:pic>
      <p:sp>
        <p:nvSpPr>
          <p:cNvPr id="7" name="TextBox 6">
            <a:extLst>
              <a:ext uri="{FF2B5EF4-FFF2-40B4-BE49-F238E27FC236}">
                <a16:creationId xmlns:a16="http://schemas.microsoft.com/office/drawing/2014/main" id="{12131E92-E221-411A-851A-E93D29BDB7B7}"/>
              </a:ext>
            </a:extLst>
          </p:cNvPr>
          <p:cNvSpPr txBox="1"/>
          <p:nvPr/>
        </p:nvSpPr>
        <p:spPr>
          <a:xfrm>
            <a:off x="2598283" y="5691869"/>
            <a:ext cx="2814638" cy="369332"/>
          </a:xfrm>
          <a:prstGeom prst="rect">
            <a:avLst/>
          </a:prstGeom>
          <a:noFill/>
        </p:spPr>
        <p:txBody>
          <a:bodyPr wrap="square">
            <a:spAutoFit/>
          </a:bodyPr>
          <a:lstStyle/>
          <a:p>
            <a:r>
              <a:rPr lang="en-US" dirty="0"/>
              <a:t>Measured power per OPD</a:t>
            </a:r>
          </a:p>
        </p:txBody>
      </p:sp>
      <p:pic>
        <p:nvPicPr>
          <p:cNvPr id="9" name="Picture 8" descr="Chart&#10;&#10;Description automatically generated">
            <a:extLst>
              <a:ext uri="{FF2B5EF4-FFF2-40B4-BE49-F238E27FC236}">
                <a16:creationId xmlns:a16="http://schemas.microsoft.com/office/drawing/2014/main" id="{A6D93CD0-45F8-445D-A592-1B8EC83B1C01}"/>
              </a:ext>
            </a:extLst>
          </p:cNvPr>
          <p:cNvPicPr>
            <a:picLocks noChangeAspect="1"/>
          </p:cNvPicPr>
          <p:nvPr/>
        </p:nvPicPr>
        <p:blipFill>
          <a:blip r:embed="rId3"/>
          <a:stretch>
            <a:fillRect/>
          </a:stretch>
        </p:blipFill>
        <p:spPr>
          <a:xfrm>
            <a:off x="6992691" y="2836317"/>
            <a:ext cx="3563732" cy="2834460"/>
          </a:xfrm>
          <a:prstGeom prst="rect">
            <a:avLst/>
          </a:prstGeom>
        </p:spPr>
      </p:pic>
      <p:sp>
        <p:nvSpPr>
          <p:cNvPr id="10" name="TextBox 9">
            <a:extLst>
              <a:ext uri="{FF2B5EF4-FFF2-40B4-BE49-F238E27FC236}">
                <a16:creationId xmlns:a16="http://schemas.microsoft.com/office/drawing/2014/main" id="{1887D667-63C4-468B-9110-24169D25DBE4}"/>
              </a:ext>
            </a:extLst>
          </p:cNvPr>
          <p:cNvSpPr txBox="1"/>
          <p:nvPr/>
        </p:nvSpPr>
        <p:spPr>
          <a:xfrm>
            <a:off x="7053942" y="5691869"/>
            <a:ext cx="3563732" cy="369332"/>
          </a:xfrm>
          <a:prstGeom prst="rect">
            <a:avLst/>
          </a:prstGeom>
          <a:noFill/>
        </p:spPr>
        <p:txBody>
          <a:bodyPr wrap="square">
            <a:spAutoFit/>
          </a:bodyPr>
          <a:lstStyle/>
          <a:p>
            <a:r>
              <a:rPr lang="en-US" dirty="0"/>
              <a:t>Characterization Matrix A (Abs^2)</a:t>
            </a:r>
          </a:p>
        </p:txBody>
      </p:sp>
    </p:spTree>
    <p:extLst>
      <p:ext uri="{BB962C8B-B14F-4D97-AF65-F5344CB8AC3E}">
        <p14:creationId xmlns:p14="http://schemas.microsoft.com/office/powerpoint/2010/main" val="2671049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5BAB1-C7D6-462A-B8F6-93E1F366FA53}"/>
              </a:ext>
            </a:extLst>
          </p:cNvPr>
          <p:cNvSpPr>
            <a:spLocks noGrp="1"/>
          </p:cNvSpPr>
          <p:nvPr>
            <p:ph idx="1"/>
          </p:nvPr>
        </p:nvSpPr>
        <p:spPr>
          <a:xfrm>
            <a:off x="838200" y="1343933"/>
            <a:ext cx="10515600" cy="4351338"/>
          </a:xfrm>
        </p:spPr>
        <p:txBody>
          <a:bodyPr/>
          <a:lstStyle/>
          <a:p>
            <a:r>
              <a:rPr lang="en-US" dirty="0"/>
              <a:t>Reconstructed via [ x = A^-1 * y ], where A is Abs^2</a:t>
            </a:r>
          </a:p>
        </p:txBody>
      </p:sp>
      <p:pic>
        <p:nvPicPr>
          <p:cNvPr id="5" name="Picture 4" descr="Chart, line chart&#10;&#10;Description automatically generated">
            <a:extLst>
              <a:ext uri="{FF2B5EF4-FFF2-40B4-BE49-F238E27FC236}">
                <a16:creationId xmlns:a16="http://schemas.microsoft.com/office/drawing/2014/main" id="{E1F778DA-0A09-467C-AF74-15AFF1C304E8}"/>
              </a:ext>
            </a:extLst>
          </p:cNvPr>
          <p:cNvPicPr>
            <a:picLocks noChangeAspect="1"/>
          </p:cNvPicPr>
          <p:nvPr/>
        </p:nvPicPr>
        <p:blipFill>
          <a:blip r:embed="rId2"/>
          <a:stretch>
            <a:fillRect/>
          </a:stretch>
        </p:blipFill>
        <p:spPr>
          <a:xfrm>
            <a:off x="3175763" y="1936770"/>
            <a:ext cx="5274273" cy="4074414"/>
          </a:xfrm>
          <a:prstGeom prst="rect">
            <a:avLst/>
          </a:prstGeom>
        </p:spPr>
      </p:pic>
    </p:spTree>
    <p:extLst>
      <p:ext uri="{BB962C8B-B14F-4D97-AF65-F5344CB8AC3E}">
        <p14:creationId xmlns:p14="http://schemas.microsoft.com/office/powerpoint/2010/main" val="262675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3BAC-51E7-4470-897E-AB6B3CB3C27B}"/>
              </a:ext>
            </a:extLst>
          </p:cNvPr>
          <p:cNvSpPr>
            <a:spLocks noGrp="1"/>
          </p:cNvSpPr>
          <p:nvPr>
            <p:ph type="title"/>
          </p:nvPr>
        </p:nvSpPr>
        <p:spPr/>
        <p:txBody>
          <a:bodyPr>
            <a:normAutofit/>
          </a:bodyPr>
          <a:lstStyle/>
          <a:p>
            <a:r>
              <a:rPr lang="en-US" sz="3200" dirty="0"/>
              <a:t>Equinor simulation framework created w/ adiabatic couplers</a:t>
            </a:r>
          </a:p>
        </p:txBody>
      </p:sp>
      <p:sp>
        <p:nvSpPr>
          <p:cNvPr id="3" name="Content Placeholder 2">
            <a:extLst>
              <a:ext uri="{FF2B5EF4-FFF2-40B4-BE49-F238E27FC236}">
                <a16:creationId xmlns:a16="http://schemas.microsoft.com/office/drawing/2014/main" id="{D651B2FA-7D70-413B-B079-523E8F66A624}"/>
              </a:ext>
            </a:extLst>
          </p:cNvPr>
          <p:cNvSpPr>
            <a:spLocks noGrp="1"/>
          </p:cNvSpPr>
          <p:nvPr>
            <p:ph idx="1"/>
          </p:nvPr>
        </p:nvSpPr>
        <p:spPr>
          <a:xfrm>
            <a:off x="838200" y="1575707"/>
            <a:ext cx="10515600" cy="4601256"/>
          </a:xfrm>
        </p:spPr>
        <p:txBody>
          <a:bodyPr>
            <a:normAutofit/>
          </a:bodyPr>
          <a:lstStyle/>
          <a:p>
            <a:r>
              <a:rPr lang="en-US" sz="2400" dirty="0"/>
              <a:t>Bandwidth: 1675 – 1800 nm, adiabatic couplers w/ different switch logic</a:t>
            </a:r>
          </a:p>
          <a:p>
            <a:r>
              <a:rPr lang="en-US" sz="2400" dirty="0"/>
              <a:t>Equinor adiabatic simulation file created and simulations run: </a:t>
            </a:r>
          </a:p>
          <a:p>
            <a:pPr lvl="1"/>
            <a:r>
              <a:rPr lang="en-US" sz="2000" dirty="0"/>
              <a:t>Created characterization matrix, look at transmissions through GUI. Stacking the characterization matrices</a:t>
            </a:r>
          </a:p>
          <a:p>
            <a:pPr lvl="1"/>
            <a:endParaRPr lang="en-US" sz="2000" dirty="0"/>
          </a:p>
          <a:p>
            <a:pPr lvl="1"/>
            <a:endParaRPr lang="en-US" sz="2000" dirty="0"/>
          </a:p>
          <a:p>
            <a:pPr lvl="1"/>
            <a:endParaRPr lang="en-US" sz="2000" dirty="0"/>
          </a:p>
          <a:p>
            <a:pPr lvl="1"/>
            <a:endParaRPr lang="en-US" sz="2000" dirty="0"/>
          </a:p>
          <a:p>
            <a:pPr lvl="1"/>
            <a:endParaRPr lang="en-US" sz="2000" dirty="0"/>
          </a:p>
          <a:p>
            <a:pPr lvl="1"/>
            <a:r>
              <a:rPr lang="en-US" sz="2000" dirty="0"/>
              <a:t>Look at Equinor-s-matrix/run_sweep_analysis_2.py</a:t>
            </a:r>
          </a:p>
          <a:p>
            <a:r>
              <a:rPr lang="en-US" sz="2400" dirty="0"/>
              <a:t>Everything seems to look good for adiabatic couplers?</a:t>
            </a:r>
          </a:p>
          <a:p>
            <a:r>
              <a:rPr lang="en-US" sz="2400" dirty="0"/>
              <a:t>Incorporation of ML reconstruction for non-square matrix</a:t>
            </a:r>
            <a:endParaRPr lang="en-US" dirty="0"/>
          </a:p>
        </p:txBody>
      </p:sp>
      <p:grpSp>
        <p:nvGrpSpPr>
          <p:cNvPr id="23" name="Group 22">
            <a:extLst>
              <a:ext uri="{FF2B5EF4-FFF2-40B4-BE49-F238E27FC236}">
                <a16:creationId xmlns:a16="http://schemas.microsoft.com/office/drawing/2014/main" id="{3F1B6873-9C57-4861-AC41-A0736C8165C8}"/>
              </a:ext>
            </a:extLst>
          </p:cNvPr>
          <p:cNvGrpSpPr/>
          <p:nvPr/>
        </p:nvGrpSpPr>
        <p:grpSpPr>
          <a:xfrm>
            <a:off x="2046397" y="3112556"/>
            <a:ext cx="10013021" cy="1527557"/>
            <a:chOff x="1785140" y="3037115"/>
            <a:chExt cx="10013021" cy="1527557"/>
          </a:xfrm>
        </p:grpSpPr>
        <p:pic>
          <p:nvPicPr>
            <p:cNvPr id="11" name="Picture 10" descr="Diagram&#10;&#10;Description automatically generated with medium confidence">
              <a:extLst>
                <a:ext uri="{FF2B5EF4-FFF2-40B4-BE49-F238E27FC236}">
                  <a16:creationId xmlns:a16="http://schemas.microsoft.com/office/drawing/2014/main" id="{7BE94C6E-D0AC-410C-8C63-0D8B48DF4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140" y="3037115"/>
              <a:ext cx="7541452" cy="1527557"/>
            </a:xfrm>
            <a:prstGeom prst="rect">
              <a:avLst/>
            </a:prstGeom>
          </p:spPr>
        </p:pic>
        <p:grpSp>
          <p:nvGrpSpPr>
            <p:cNvPr id="22" name="Group 21">
              <a:extLst>
                <a:ext uri="{FF2B5EF4-FFF2-40B4-BE49-F238E27FC236}">
                  <a16:creationId xmlns:a16="http://schemas.microsoft.com/office/drawing/2014/main" id="{675CD824-A7C5-4593-8440-4C9E5DC213AB}"/>
                </a:ext>
              </a:extLst>
            </p:cNvPr>
            <p:cNvGrpSpPr/>
            <p:nvPr/>
          </p:nvGrpSpPr>
          <p:grpSpPr>
            <a:xfrm>
              <a:off x="9326592" y="3253114"/>
              <a:ext cx="2471569" cy="1013428"/>
              <a:chOff x="9326592" y="3253114"/>
              <a:chExt cx="2471569" cy="1013428"/>
            </a:xfrm>
          </p:grpSpPr>
          <p:cxnSp>
            <p:nvCxnSpPr>
              <p:cNvPr id="13" name="Straight Arrow Connector 12">
                <a:extLst>
                  <a:ext uri="{FF2B5EF4-FFF2-40B4-BE49-F238E27FC236}">
                    <a16:creationId xmlns:a16="http://schemas.microsoft.com/office/drawing/2014/main" id="{2B090645-F6AE-4FF2-8BAC-99B3A600B27D}"/>
                  </a:ext>
                </a:extLst>
              </p:cNvPr>
              <p:cNvCxnSpPr>
                <a:cxnSpLocks/>
              </p:cNvCxnSpPr>
              <p:nvPr/>
            </p:nvCxnSpPr>
            <p:spPr>
              <a:xfrm flipH="1">
                <a:off x="9519684" y="3518807"/>
                <a:ext cx="48156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6DC457FD-381D-4FB9-821D-D7A4E7D83108}"/>
                  </a:ext>
                </a:extLst>
              </p:cNvPr>
              <p:cNvSpPr/>
              <p:nvPr/>
            </p:nvSpPr>
            <p:spPr>
              <a:xfrm>
                <a:off x="9326592" y="3306535"/>
                <a:ext cx="70501" cy="416379"/>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0FD1DDA-DCF2-4C1C-8047-43D75892046D}"/>
                  </a:ext>
                </a:extLst>
              </p:cNvPr>
              <p:cNvCxnSpPr>
                <a:cxnSpLocks/>
              </p:cNvCxnSpPr>
              <p:nvPr/>
            </p:nvCxnSpPr>
            <p:spPr>
              <a:xfrm flipH="1">
                <a:off x="9519684" y="3992334"/>
                <a:ext cx="48156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9" name="Right Brace 18">
                <a:extLst>
                  <a:ext uri="{FF2B5EF4-FFF2-40B4-BE49-F238E27FC236}">
                    <a16:creationId xmlns:a16="http://schemas.microsoft.com/office/drawing/2014/main" id="{84692256-C9F6-4F5F-A5B8-2EDB92A8A71B}"/>
                  </a:ext>
                </a:extLst>
              </p:cNvPr>
              <p:cNvSpPr/>
              <p:nvPr/>
            </p:nvSpPr>
            <p:spPr>
              <a:xfrm>
                <a:off x="9326592" y="3780062"/>
                <a:ext cx="70501" cy="416379"/>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EB45DC8-1FB4-465A-868B-F13F9AB40CB3}"/>
                  </a:ext>
                </a:extLst>
              </p:cNvPr>
              <p:cNvSpPr txBox="1"/>
              <p:nvPr/>
            </p:nvSpPr>
            <p:spPr>
              <a:xfrm>
                <a:off x="10001250" y="3253114"/>
                <a:ext cx="1796911" cy="523220"/>
              </a:xfrm>
              <a:prstGeom prst="rect">
                <a:avLst/>
              </a:prstGeom>
              <a:noFill/>
            </p:spPr>
            <p:txBody>
              <a:bodyPr wrap="square" rtlCol="0">
                <a:spAutoFit/>
              </a:bodyPr>
              <a:lstStyle/>
              <a:p>
                <a:r>
                  <a:rPr lang="en-US" sz="1400" dirty="0"/>
                  <a:t>Phase shifters centered at 1706 nm</a:t>
                </a:r>
              </a:p>
            </p:txBody>
          </p:sp>
          <p:sp>
            <p:nvSpPr>
              <p:cNvPr id="21" name="TextBox 20">
                <a:extLst>
                  <a:ext uri="{FF2B5EF4-FFF2-40B4-BE49-F238E27FC236}">
                    <a16:creationId xmlns:a16="http://schemas.microsoft.com/office/drawing/2014/main" id="{436E4DF7-813C-4C33-9A1D-9B43F91C4E15}"/>
                  </a:ext>
                </a:extLst>
              </p:cNvPr>
              <p:cNvSpPr txBox="1"/>
              <p:nvPr/>
            </p:nvSpPr>
            <p:spPr>
              <a:xfrm>
                <a:off x="10001249" y="3743322"/>
                <a:ext cx="1796911" cy="523220"/>
              </a:xfrm>
              <a:prstGeom prst="rect">
                <a:avLst/>
              </a:prstGeom>
              <a:noFill/>
            </p:spPr>
            <p:txBody>
              <a:bodyPr wrap="square" rtlCol="0">
                <a:spAutoFit/>
              </a:bodyPr>
              <a:lstStyle/>
              <a:p>
                <a:r>
                  <a:rPr lang="en-US" sz="1400" dirty="0"/>
                  <a:t>Phase shifters centered at 1769 nm</a:t>
                </a:r>
              </a:p>
            </p:txBody>
          </p:sp>
        </p:grpSp>
      </p:grpSp>
      <p:pic>
        <p:nvPicPr>
          <p:cNvPr id="29" name="Picture 28">
            <a:extLst>
              <a:ext uri="{FF2B5EF4-FFF2-40B4-BE49-F238E27FC236}">
                <a16:creationId xmlns:a16="http://schemas.microsoft.com/office/drawing/2014/main" id="{E2CAACB2-F547-4587-9EE1-8ABEB12AA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875" y="3381976"/>
            <a:ext cx="371252" cy="851163"/>
          </a:xfrm>
          <a:prstGeom prst="rect">
            <a:avLst/>
          </a:prstGeom>
        </p:spPr>
      </p:pic>
    </p:spTree>
    <p:extLst>
      <p:ext uri="{BB962C8B-B14F-4D97-AF65-F5344CB8AC3E}">
        <p14:creationId xmlns:p14="http://schemas.microsoft.com/office/powerpoint/2010/main" val="267344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4F4F9-E828-406D-9BFC-2729658DAFE0}"/>
              </a:ext>
            </a:extLst>
          </p:cNvPr>
          <p:cNvSpPr>
            <a:spLocks noGrp="1"/>
          </p:cNvSpPr>
          <p:nvPr>
            <p:ph type="title"/>
          </p:nvPr>
        </p:nvSpPr>
        <p:spPr/>
        <p:txBody>
          <a:bodyPr/>
          <a:lstStyle/>
          <a:p>
            <a:r>
              <a:rPr lang="en-US" dirty="0"/>
              <a:t>Elastic D1 reconstruction in simulation</a:t>
            </a:r>
          </a:p>
        </p:txBody>
      </p:sp>
      <p:sp>
        <p:nvSpPr>
          <p:cNvPr id="3" name="Content Placeholder 2">
            <a:extLst>
              <a:ext uri="{FF2B5EF4-FFF2-40B4-BE49-F238E27FC236}">
                <a16:creationId xmlns:a16="http://schemas.microsoft.com/office/drawing/2014/main" id="{48071EC1-6A39-44C0-A3A2-B7721F469BFF}"/>
              </a:ext>
            </a:extLst>
          </p:cNvPr>
          <p:cNvSpPr>
            <a:spLocks noGrp="1"/>
          </p:cNvSpPr>
          <p:nvPr>
            <p:ph idx="1"/>
          </p:nvPr>
        </p:nvSpPr>
        <p:spPr>
          <a:xfrm>
            <a:off x="838200" y="1543050"/>
            <a:ext cx="10515600" cy="4633913"/>
          </a:xfrm>
        </p:spPr>
        <p:txBody>
          <a:bodyPr/>
          <a:lstStyle/>
          <a:p>
            <a:r>
              <a:rPr lang="en-US" sz="2000" dirty="0"/>
              <a:t>With output from the interconnect simulation ran the elastic D1 reconstruction</a:t>
            </a:r>
          </a:p>
          <a:p>
            <a:pPr lvl="1"/>
            <a:r>
              <a:rPr lang="en-US" sz="1800" dirty="0"/>
              <a:t>HOWEVER, IN SIMULATION, NO NOISE: </a:t>
            </a:r>
          </a:p>
          <a:p>
            <a:pPr lvl="2"/>
            <a:r>
              <a:rPr lang="en-US" sz="1600" dirty="0"/>
              <a:t>x input array is the MZI1 data from 2018 (801 pts)</a:t>
            </a:r>
          </a:p>
          <a:p>
            <a:pPr lvl="2"/>
            <a:r>
              <a:rPr lang="en-US" sz="1600" dirty="0"/>
              <a:t>A is our simulation’s characterization matrix (64 x 801 pts)</a:t>
            </a:r>
          </a:p>
          <a:p>
            <a:pPr lvl="2"/>
            <a:r>
              <a:rPr lang="en-US" sz="1600" dirty="0"/>
              <a:t>y is the exact intensities with no noise (64 pts), calculated from y = Ax</a:t>
            </a:r>
          </a:p>
          <a:p>
            <a:pPr lvl="1"/>
            <a:r>
              <a:rPr lang="en-US" sz="1800" dirty="0"/>
              <a:t>Given y and A, solving for x (which is an under-constrained problem)</a:t>
            </a:r>
          </a:p>
          <a:p>
            <a:r>
              <a:rPr lang="en-US" sz="2000" dirty="0"/>
              <a:t>Reconstruction of x (with no noise): </a:t>
            </a:r>
          </a:p>
          <a:p>
            <a:endParaRPr lang="en-US" dirty="0"/>
          </a:p>
        </p:txBody>
      </p:sp>
      <p:pic>
        <p:nvPicPr>
          <p:cNvPr id="4" name="Picture 3" descr="Chart, line chart&#10;&#10;Description automatically generated">
            <a:extLst>
              <a:ext uri="{FF2B5EF4-FFF2-40B4-BE49-F238E27FC236}">
                <a16:creationId xmlns:a16="http://schemas.microsoft.com/office/drawing/2014/main" id="{D131EE2C-0B4A-48D4-B9A9-A1E2EBF48E46}"/>
              </a:ext>
            </a:extLst>
          </p:cNvPr>
          <p:cNvPicPr>
            <a:picLocks noChangeAspect="1"/>
          </p:cNvPicPr>
          <p:nvPr/>
        </p:nvPicPr>
        <p:blipFill>
          <a:blip r:embed="rId2"/>
          <a:stretch>
            <a:fillRect/>
          </a:stretch>
        </p:blipFill>
        <p:spPr>
          <a:xfrm>
            <a:off x="1504296" y="3860006"/>
            <a:ext cx="5918739" cy="2787919"/>
          </a:xfrm>
          <a:prstGeom prst="rect">
            <a:avLst/>
          </a:prstGeom>
        </p:spPr>
      </p:pic>
      <p:pic>
        <p:nvPicPr>
          <p:cNvPr id="6" name="Picture 5" descr="Chart, line chart&#10;&#10;Description automatically generated">
            <a:extLst>
              <a:ext uri="{FF2B5EF4-FFF2-40B4-BE49-F238E27FC236}">
                <a16:creationId xmlns:a16="http://schemas.microsoft.com/office/drawing/2014/main" id="{CA6A8CD8-6F7E-4E50-A8EA-2A33BBEA789A}"/>
              </a:ext>
            </a:extLst>
          </p:cNvPr>
          <p:cNvPicPr>
            <a:picLocks noChangeAspect="1"/>
          </p:cNvPicPr>
          <p:nvPr/>
        </p:nvPicPr>
        <p:blipFill>
          <a:blip r:embed="rId3"/>
          <a:stretch>
            <a:fillRect/>
          </a:stretch>
        </p:blipFill>
        <p:spPr>
          <a:xfrm>
            <a:off x="8089131" y="4310432"/>
            <a:ext cx="3430984" cy="1492731"/>
          </a:xfrm>
          <a:prstGeom prst="rect">
            <a:avLst/>
          </a:prstGeom>
        </p:spPr>
      </p:pic>
      <p:sp>
        <p:nvSpPr>
          <p:cNvPr id="7" name="TextBox 6">
            <a:extLst>
              <a:ext uri="{FF2B5EF4-FFF2-40B4-BE49-F238E27FC236}">
                <a16:creationId xmlns:a16="http://schemas.microsoft.com/office/drawing/2014/main" id="{1F88FD88-A0FE-4630-ADDB-C2F9E9B11E85}"/>
              </a:ext>
            </a:extLst>
          </p:cNvPr>
          <p:cNvSpPr txBox="1"/>
          <p:nvPr/>
        </p:nvSpPr>
        <p:spPr>
          <a:xfrm>
            <a:off x="7915589" y="3890465"/>
            <a:ext cx="3971152" cy="307777"/>
          </a:xfrm>
          <a:prstGeom prst="rect">
            <a:avLst/>
          </a:prstGeom>
          <a:noFill/>
        </p:spPr>
        <p:txBody>
          <a:bodyPr wrap="none" rtlCol="0">
            <a:spAutoFit/>
          </a:bodyPr>
          <a:lstStyle/>
          <a:p>
            <a:r>
              <a:rPr lang="en-US" sz="1400" dirty="0"/>
              <a:t>(for reference) reconstruction with experiment data</a:t>
            </a:r>
          </a:p>
        </p:txBody>
      </p:sp>
      <p:sp>
        <p:nvSpPr>
          <p:cNvPr id="8" name="TextBox 7">
            <a:extLst>
              <a:ext uri="{FF2B5EF4-FFF2-40B4-BE49-F238E27FC236}">
                <a16:creationId xmlns:a16="http://schemas.microsoft.com/office/drawing/2014/main" id="{271A659B-3FE0-46F7-9BE7-54E0CD74BC4A}"/>
              </a:ext>
            </a:extLst>
          </p:cNvPr>
          <p:cNvSpPr txBox="1"/>
          <p:nvPr/>
        </p:nvSpPr>
        <p:spPr>
          <a:xfrm>
            <a:off x="8158207" y="5915353"/>
            <a:ext cx="3688147" cy="523220"/>
          </a:xfrm>
          <a:prstGeom prst="rect">
            <a:avLst/>
          </a:prstGeom>
          <a:noFill/>
        </p:spPr>
        <p:txBody>
          <a:bodyPr wrap="square" rtlCol="0">
            <a:spAutoFit/>
          </a:bodyPr>
          <a:lstStyle/>
          <a:p>
            <a:r>
              <a:rPr lang="en-US" sz="1400" dirty="0"/>
              <a:t>Condition number of A used in 2018 experiments: </a:t>
            </a:r>
            <a:r>
              <a:rPr lang="en-US" sz="1400" b="1" dirty="0"/>
              <a:t>115.5 </a:t>
            </a:r>
            <a:r>
              <a:rPr lang="en-US" sz="1400" dirty="0"/>
              <a:t>(note: A is non-square here)</a:t>
            </a:r>
          </a:p>
        </p:txBody>
      </p:sp>
    </p:spTree>
    <p:extLst>
      <p:ext uri="{BB962C8B-B14F-4D97-AF65-F5344CB8AC3E}">
        <p14:creationId xmlns:p14="http://schemas.microsoft.com/office/powerpoint/2010/main" val="2045197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01D5-9B6C-44CB-913F-0392EA525170}"/>
              </a:ext>
            </a:extLst>
          </p:cNvPr>
          <p:cNvSpPr>
            <a:spLocks noGrp="1"/>
          </p:cNvSpPr>
          <p:nvPr>
            <p:ph type="title"/>
          </p:nvPr>
        </p:nvSpPr>
        <p:spPr>
          <a:xfrm>
            <a:off x="677636" y="264097"/>
            <a:ext cx="10676164" cy="1325563"/>
          </a:xfrm>
        </p:spPr>
        <p:txBody>
          <a:bodyPr/>
          <a:lstStyle/>
          <a:p>
            <a:r>
              <a:rPr lang="en-US" dirty="0"/>
              <a:t>Looking at condition number (here, 64 points)</a:t>
            </a:r>
          </a:p>
        </p:txBody>
      </p:sp>
      <p:sp>
        <p:nvSpPr>
          <p:cNvPr id="3" name="Content Placeholder 2">
            <a:extLst>
              <a:ext uri="{FF2B5EF4-FFF2-40B4-BE49-F238E27FC236}">
                <a16:creationId xmlns:a16="http://schemas.microsoft.com/office/drawing/2014/main" id="{808687AC-ADE7-463E-82A3-75B46BAC0CE9}"/>
              </a:ext>
            </a:extLst>
          </p:cNvPr>
          <p:cNvSpPr>
            <a:spLocks noGrp="1"/>
          </p:cNvSpPr>
          <p:nvPr>
            <p:ph idx="1"/>
          </p:nvPr>
        </p:nvSpPr>
        <p:spPr>
          <a:xfrm>
            <a:off x="677636" y="1420586"/>
            <a:ext cx="11266714" cy="5238632"/>
          </a:xfrm>
        </p:spPr>
        <p:txBody>
          <a:bodyPr>
            <a:normAutofit/>
          </a:bodyPr>
          <a:lstStyle/>
          <a:p>
            <a:pPr marL="0" indent="0">
              <a:buNone/>
            </a:pPr>
            <a:r>
              <a:rPr lang="en-US" sz="2000" dirty="0"/>
              <a:t>Given the Rayleigh criterion, what is the relationship between resolution and condition number of the characterization matrix, i.e., how should we sample each transmission? Looking at square characterization matrix first (findings will translate to under-constrained problems?):</a:t>
            </a:r>
          </a:p>
          <a:p>
            <a:pPr marL="0" indent="0">
              <a:buNone/>
            </a:pPr>
            <a:endParaRPr lang="en-US" sz="2000" dirty="0"/>
          </a:p>
          <a:p>
            <a:r>
              <a:rPr lang="en-US" sz="2000" dirty="0"/>
              <a:t>For resolution = Rayleigh/1: condition number = 434.6</a:t>
            </a:r>
          </a:p>
          <a:p>
            <a:pPr lvl="1"/>
            <a:r>
              <a:rPr lang="en-US" sz="1800" dirty="0"/>
              <a:t>I shifted the window by 1 nm, condition number became 326.7</a:t>
            </a:r>
          </a:p>
          <a:p>
            <a:r>
              <a:rPr lang="en-US" sz="2000" dirty="0"/>
              <a:t>For resolution = Rayleigh/2: condition number = 86.5</a:t>
            </a:r>
          </a:p>
          <a:p>
            <a:r>
              <a:rPr lang="en-US" sz="2000" dirty="0"/>
              <a:t>For resolution ~ Rayleigh/3: condition number = 3628476.1</a:t>
            </a:r>
          </a:p>
          <a:p>
            <a:r>
              <a:rPr lang="en-US" sz="2000" dirty="0"/>
              <a:t>For resolution ~ Rayleigh/10: condition number = 2330399912.7</a:t>
            </a:r>
            <a:br>
              <a:rPr lang="en-US" sz="2000" dirty="0"/>
            </a:br>
            <a:endParaRPr lang="en-US" sz="2000" dirty="0"/>
          </a:p>
          <a:p>
            <a:pPr marL="0" indent="0">
              <a:buNone/>
            </a:pPr>
            <a:r>
              <a:rPr lang="en-US" sz="2000" dirty="0"/>
              <a:t>Guesses: </a:t>
            </a:r>
          </a:p>
          <a:p>
            <a:pPr lvl="1"/>
            <a:r>
              <a:rPr lang="en-US" sz="1800" dirty="0"/>
              <a:t>Resolution = 2*Rayleigh is the best? </a:t>
            </a:r>
            <a:r>
              <a:rPr lang="en-US" sz="1800" dirty="0">
                <a:sym typeface="Wingdings" panose="05000000000000000000" pitchFamily="2" charset="2"/>
              </a:rPr>
              <a:t> thought: here, we sample smallest FSR at its peaks</a:t>
            </a:r>
            <a:endParaRPr lang="en-US" sz="1800" dirty="0"/>
          </a:p>
          <a:p>
            <a:pPr lvl="1"/>
            <a:r>
              <a:rPr lang="en-US" sz="1800" dirty="0"/>
              <a:t>We need to sample the transmission of the greatest OPD at its maxes and mins? </a:t>
            </a:r>
          </a:p>
          <a:p>
            <a:pPr lvl="1"/>
            <a:r>
              <a:rPr lang="en-US" sz="1800" dirty="0"/>
              <a:t>Could potentially derive it out; create a function to relate resolution &amp; condition number to find the true minimum.</a:t>
            </a:r>
          </a:p>
        </p:txBody>
      </p:sp>
      <p:pic>
        <p:nvPicPr>
          <p:cNvPr id="5" name="Picture 4" descr="A picture containing text&#10;&#10;Description automatically generated">
            <a:extLst>
              <a:ext uri="{FF2B5EF4-FFF2-40B4-BE49-F238E27FC236}">
                <a16:creationId xmlns:a16="http://schemas.microsoft.com/office/drawing/2014/main" id="{2C3B3BCE-5644-4A4B-84F5-A314BCBB2F37}"/>
              </a:ext>
            </a:extLst>
          </p:cNvPr>
          <p:cNvPicPr>
            <a:picLocks noChangeAspect="1"/>
          </p:cNvPicPr>
          <p:nvPr/>
        </p:nvPicPr>
        <p:blipFill>
          <a:blip r:embed="rId2"/>
          <a:stretch>
            <a:fillRect/>
          </a:stretch>
        </p:blipFill>
        <p:spPr>
          <a:xfrm>
            <a:off x="6694283" y="2683253"/>
            <a:ext cx="476684" cy="4710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A7406187-9B17-4F9D-92A2-997908C6C016}"/>
              </a:ext>
            </a:extLst>
          </p:cNvPr>
          <p:cNvPicPr>
            <a:picLocks noChangeAspect="1"/>
          </p:cNvPicPr>
          <p:nvPr/>
        </p:nvPicPr>
        <p:blipFill>
          <a:blip r:embed="rId3"/>
          <a:stretch>
            <a:fillRect/>
          </a:stretch>
        </p:blipFill>
        <p:spPr>
          <a:xfrm>
            <a:off x="7630586" y="3069772"/>
            <a:ext cx="491067" cy="488859"/>
          </a:xfrm>
          <a:prstGeom prst="rect">
            <a:avLst/>
          </a:prstGeom>
        </p:spPr>
      </p:pic>
      <p:pic>
        <p:nvPicPr>
          <p:cNvPr id="9" name="Picture 8" descr="A picture containing text, fabric&#10;&#10;Description automatically generated">
            <a:extLst>
              <a:ext uri="{FF2B5EF4-FFF2-40B4-BE49-F238E27FC236}">
                <a16:creationId xmlns:a16="http://schemas.microsoft.com/office/drawing/2014/main" id="{11113DC4-33F5-4DB0-B7AB-D2D21CE6CFE6}"/>
              </a:ext>
            </a:extLst>
          </p:cNvPr>
          <p:cNvPicPr>
            <a:picLocks noChangeAspect="1"/>
          </p:cNvPicPr>
          <p:nvPr/>
        </p:nvPicPr>
        <p:blipFill>
          <a:blip r:embed="rId4"/>
          <a:stretch>
            <a:fillRect/>
          </a:stretch>
        </p:blipFill>
        <p:spPr>
          <a:xfrm>
            <a:off x="7170967" y="3788228"/>
            <a:ext cx="459619" cy="459619"/>
          </a:xfrm>
          <a:prstGeom prst="rect">
            <a:avLst/>
          </a:prstGeom>
        </p:spPr>
      </p:pic>
      <p:pic>
        <p:nvPicPr>
          <p:cNvPr id="11" name="Picture 10" descr="Background pattern&#10;&#10;Description automatically generated with medium confidence">
            <a:extLst>
              <a:ext uri="{FF2B5EF4-FFF2-40B4-BE49-F238E27FC236}">
                <a16:creationId xmlns:a16="http://schemas.microsoft.com/office/drawing/2014/main" id="{2113EF23-7FB6-4683-820C-2994A3A9FD2E}"/>
              </a:ext>
            </a:extLst>
          </p:cNvPr>
          <p:cNvPicPr>
            <a:picLocks noChangeAspect="1"/>
          </p:cNvPicPr>
          <p:nvPr/>
        </p:nvPicPr>
        <p:blipFill>
          <a:blip r:embed="rId5"/>
          <a:stretch>
            <a:fillRect/>
          </a:stretch>
        </p:blipFill>
        <p:spPr>
          <a:xfrm>
            <a:off x="7808086" y="4247847"/>
            <a:ext cx="459619" cy="459619"/>
          </a:xfrm>
          <a:prstGeom prst="rect">
            <a:avLst/>
          </a:prstGeom>
        </p:spPr>
      </p:pic>
    </p:spTree>
    <p:extLst>
      <p:ext uri="{BB962C8B-B14F-4D97-AF65-F5344CB8AC3E}">
        <p14:creationId xmlns:p14="http://schemas.microsoft.com/office/powerpoint/2010/main" val="121268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D84E5-0F9A-49BC-9220-BEF599E0BC70}"/>
              </a:ext>
            </a:extLst>
          </p:cNvPr>
          <p:cNvSpPr>
            <a:spLocks noGrp="1"/>
          </p:cNvSpPr>
          <p:nvPr>
            <p:ph type="title"/>
          </p:nvPr>
        </p:nvSpPr>
        <p:spPr/>
        <p:txBody>
          <a:bodyPr/>
          <a:lstStyle/>
          <a:p>
            <a:r>
              <a:rPr lang="en-US" dirty="0"/>
              <a:t>Some questions about condition #</a:t>
            </a:r>
          </a:p>
        </p:txBody>
      </p:sp>
      <p:sp>
        <p:nvSpPr>
          <p:cNvPr id="3" name="Content Placeholder 2">
            <a:extLst>
              <a:ext uri="{FF2B5EF4-FFF2-40B4-BE49-F238E27FC236}">
                <a16:creationId xmlns:a16="http://schemas.microsoft.com/office/drawing/2014/main" id="{6F155930-3EA4-4EC2-86A1-BEF9EBAEA243}"/>
              </a:ext>
            </a:extLst>
          </p:cNvPr>
          <p:cNvSpPr>
            <a:spLocks noGrp="1"/>
          </p:cNvSpPr>
          <p:nvPr>
            <p:ph idx="1"/>
          </p:nvPr>
        </p:nvSpPr>
        <p:spPr>
          <a:xfrm>
            <a:off x="838200" y="1477735"/>
            <a:ext cx="10934700" cy="5225143"/>
          </a:xfrm>
        </p:spPr>
        <p:txBody>
          <a:bodyPr>
            <a:normAutofit/>
          </a:bodyPr>
          <a:lstStyle/>
          <a:p>
            <a:r>
              <a:rPr lang="en-US" sz="2400" dirty="0"/>
              <a:t>Looking at under-constrained systems: is it better to add another row of the characterization matrix or lower the condition number and don’t add it at all?</a:t>
            </a:r>
          </a:p>
          <a:p>
            <a:r>
              <a:rPr lang="en-US" sz="2400" dirty="0"/>
              <a:t>What would be the algorithm to gauge whether adding another transmission is better or not? </a:t>
            </a:r>
          </a:p>
          <a:p>
            <a:pPr lvl="1"/>
            <a:r>
              <a:rPr lang="en-US" sz="2000" dirty="0"/>
              <a:t>E.g. have everything under-constrained, measure condition number, and then add it (a bit more constrained), and measure condition number again..?</a:t>
            </a:r>
          </a:p>
          <a:p>
            <a:pPr lvl="1"/>
            <a:r>
              <a:rPr lang="en-US" sz="2000" dirty="0"/>
              <a:t>Or, can only same-dimensioned matrices be compared?</a:t>
            </a:r>
          </a:p>
          <a:p>
            <a:r>
              <a:rPr lang="en-US" dirty="0"/>
              <a:t>Condition number of non-square matrices: can we compare condition numbers of differently dimensioned matrices? Of even similarly-dimensioned matrices?</a:t>
            </a:r>
          </a:p>
        </p:txBody>
      </p:sp>
    </p:spTree>
    <p:extLst>
      <p:ext uri="{BB962C8B-B14F-4D97-AF65-F5344CB8AC3E}">
        <p14:creationId xmlns:p14="http://schemas.microsoft.com/office/powerpoint/2010/main" val="3521456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8EDA-9189-4896-B08A-58BC2C4FA6C3}"/>
              </a:ext>
            </a:extLst>
          </p:cNvPr>
          <p:cNvSpPr>
            <a:spLocks noGrp="1"/>
          </p:cNvSpPr>
          <p:nvPr>
            <p:ph type="title"/>
          </p:nvPr>
        </p:nvSpPr>
        <p:spPr>
          <a:xfrm>
            <a:off x="440871" y="177353"/>
            <a:ext cx="11307535" cy="1325563"/>
          </a:xfrm>
        </p:spPr>
        <p:txBody>
          <a:bodyPr/>
          <a:lstStyle/>
          <a:p>
            <a:r>
              <a:rPr lang="en-US" dirty="0"/>
              <a:t>Question: add a pi/2 phase shifter on one arm?</a:t>
            </a:r>
          </a:p>
        </p:txBody>
      </p:sp>
      <p:sp>
        <p:nvSpPr>
          <p:cNvPr id="3" name="Content Placeholder 2">
            <a:extLst>
              <a:ext uri="{FF2B5EF4-FFF2-40B4-BE49-F238E27FC236}">
                <a16:creationId xmlns:a16="http://schemas.microsoft.com/office/drawing/2014/main" id="{2F30FB4D-06DC-4A2C-B8D1-AAB8586091D8}"/>
              </a:ext>
            </a:extLst>
          </p:cNvPr>
          <p:cNvSpPr>
            <a:spLocks noGrp="1"/>
          </p:cNvSpPr>
          <p:nvPr>
            <p:ph idx="1"/>
          </p:nvPr>
        </p:nvSpPr>
        <p:spPr>
          <a:xfrm>
            <a:off x="544286" y="1396094"/>
            <a:ext cx="11217727" cy="5127170"/>
          </a:xfrm>
        </p:spPr>
        <p:txBody>
          <a:bodyPr>
            <a:normAutofit/>
          </a:bodyPr>
          <a:lstStyle/>
          <a:p>
            <a:r>
              <a:rPr lang="en-US" sz="1800" dirty="0"/>
              <a:t>Adding a phase shifter shifts the transmission but keeps the FSR (while thinking about accumulated phase shifts)</a:t>
            </a:r>
          </a:p>
          <a:p>
            <a:pPr lvl="1"/>
            <a:r>
              <a:rPr lang="en-US" sz="1600" dirty="0"/>
              <a:t>cos(2pi/x) &amp; cos(2pi/</a:t>
            </a:r>
            <a:r>
              <a:rPr lang="en-US" sz="1600" dirty="0" err="1"/>
              <a:t>x+pi</a:t>
            </a:r>
            <a:r>
              <a:rPr lang="en-US" sz="1600" dirty="0"/>
              <a:t>/2) are linearly independent—doubles the number of sample points, with only one phase shifter rather than an entire switch</a:t>
            </a:r>
          </a:p>
          <a:p>
            <a:pPr lvl="1"/>
            <a:r>
              <a:rPr lang="en-US" sz="1600" dirty="0">
                <a:hlinkClick r:id="rId2"/>
              </a:rPr>
              <a:t>https://www.desmos.com/calculator/qptkrndpbg</a:t>
            </a:r>
            <a:r>
              <a:rPr lang="en-US" sz="1600" dirty="0"/>
              <a:t> </a:t>
            </a:r>
          </a:p>
          <a:p>
            <a:pPr lvl="1"/>
            <a:r>
              <a:rPr lang="en-US" sz="1600" dirty="0"/>
              <a:t>Also, it (somewhat) mirrors the Hadamard matrix – the horizontal shift in a row. Should have better condition number.</a:t>
            </a:r>
            <a:br>
              <a:rPr lang="en-US" sz="1600" dirty="0"/>
            </a:br>
            <a:endParaRPr lang="en-US" sz="1800" dirty="0"/>
          </a:p>
          <a:p>
            <a:r>
              <a:rPr lang="en-US" sz="1800" dirty="0"/>
              <a:t>Testing it with Elastic D1 reconstruction:</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Similar R</a:t>
            </a:r>
            <a:r>
              <a:rPr lang="en-US" sz="1800" baseline="30000" dirty="0"/>
              <a:t>2</a:t>
            </a:r>
            <a:r>
              <a:rPr lang="en-US" sz="1800" dirty="0"/>
              <a:t> value, but the condition number of the old characterization matrix is quite a bit larger than the new characterization matrix. Thus, it means less effect of noise on the new characterization matrix?</a:t>
            </a:r>
          </a:p>
        </p:txBody>
      </p:sp>
      <p:pic>
        <p:nvPicPr>
          <p:cNvPr id="4" name="Picture 3" descr="Chart, line chart&#10;&#10;Description automatically generated">
            <a:extLst>
              <a:ext uri="{FF2B5EF4-FFF2-40B4-BE49-F238E27FC236}">
                <a16:creationId xmlns:a16="http://schemas.microsoft.com/office/drawing/2014/main" id="{F793885D-7480-42D7-BC53-DA5E52904A2B}"/>
              </a:ext>
            </a:extLst>
          </p:cNvPr>
          <p:cNvPicPr>
            <a:picLocks noChangeAspect="1"/>
          </p:cNvPicPr>
          <p:nvPr/>
        </p:nvPicPr>
        <p:blipFill>
          <a:blip r:embed="rId3"/>
          <a:stretch>
            <a:fillRect/>
          </a:stretch>
        </p:blipFill>
        <p:spPr>
          <a:xfrm>
            <a:off x="1989364" y="3740583"/>
            <a:ext cx="3488871" cy="1643372"/>
          </a:xfrm>
          <a:prstGeom prst="rect">
            <a:avLst/>
          </a:prstGeom>
        </p:spPr>
      </p:pic>
      <p:sp>
        <p:nvSpPr>
          <p:cNvPr id="5" name="TextBox 4">
            <a:extLst>
              <a:ext uri="{FF2B5EF4-FFF2-40B4-BE49-F238E27FC236}">
                <a16:creationId xmlns:a16="http://schemas.microsoft.com/office/drawing/2014/main" id="{CA7C6E9A-0AC9-4FA9-9B02-6837E56AE60B}"/>
              </a:ext>
            </a:extLst>
          </p:cNvPr>
          <p:cNvSpPr txBox="1"/>
          <p:nvPr/>
        </p:nvSpPr>
        <p:spPr>
          <a:xfrm>
            <a:off x="2355394" y="3938338"/>
            <a:ext cx="1347107" cy="646331"/>
          </a:xfrm>
          <a:prstGeom prst="rect">
            <a:avLst/>
          </a:prstGeom>
          <a:noFill/>
        </p:spPr>
        <p:txBody>
          <a:bodyPr wrap="square" rtlCol="0">
            <a:spAutoFit/>
          </a:bodyPr>
          <a:lstStyle/>
          <a:p>
            <a:r>
              <a:rPr lang="en-US" b="1" dirty="0"/>
              <a:t>R</a:t>
            </a:r>
            <a:r>
              <a:rPr lang="en-US" b="1" baseline="30000" dirty="0"/>
              <a:t>2</a:t>
            </a:r>
            <a:r>
              <a:rPr lang="en-US" b="1" dirty="0"/>
              <a:t> = 0.9961</a:t>
            </a:r>
          </a:p>
          <a:p>
            <a:endParaRPr lang="en-US" dirty="0"/>
          </a:p>
        </p:txBody>
      </p:sp>
      <p:sp>
        <p:nvSpPr>
          <p:cNvPr id="6" name="TextBox 5">
            <a:extLst>
              <a:ext uri="{FF2B5EF4-FFF2-40B4-BE49-F238E27FC236}">
                <a16:creationId xmlns:a16="http://schemas.microsoft.com/office/drawing/2014/main" id="{18F26336-CE98-4CF1-A9EC-CC5C435BA5CE}"/>
              </a:ext>
            </a:extLst>
          </p:cNvPr>
          <p:cNvSpPr txBox="1"/>
          <p:nvPr/>
        </p:nvSpPr>
        <p:spPr>
          <a:xfrm>
            <a:off x="2492849" y="5367631"/>
            <a:ext cx="3333196" cy="338554"/>
          </a:xfrm>
          <a:prstGeom prst="rect">
            <a:avLst/>
          </a:prstGeom>
          <a:noFill/>
        </p:spPr>
        <p:txBody>
          <a:bodyPr wrap="square" rtlCol="0">
            <a:spAutoFit/>
          </a:bodyPr>
          <a:lstStyle/>
          <a:p>
            <a:r>
              <a:rPr lang="en-US" sz="1600" dirty="0"/>
              <a:t>Condition number of </a:t>
            </a:r>
            <a:r>
              <a:rPr lang="en-US" sz="1600" b="1" dirty="0"/>
              <a:t>A = 79.98</a:t>
            </a:r>
          </a:p>
        </p:txBody>
      </p:sp>
      <p:sp>
        <p:nvSpPr>
          <p:cNvPr id="7" name="TextBox 6">
            <a:extLst>
              <a:ext uri="{FF2B5EF4-FFF2-40B4-BE49-F238E27FC236}">
                <a16:creationId xmlns:a16="http://schemas.microsoft.com/office/drawing/2014/main" id="{9B7FDEDE-BD49-462F-B76F-018507C95C4F}"/>
              </a:ext>
            </a:extLst>
          </p:cNvPr>
          <p:cNvSpPr txBox="1"/>
          <p:nvPr/>
        </p:nvSpPr>
        <p:spPr>
          <a:xfrm>
            <a:off x="2355394" y="3416053"/>
            <a:ext cx="2867836" cy="369332"/>
          </a:xfrm>
          <a:prstGeom prst="rect">
            <a:avLst/>
          </a:prstGeom>
          <a:noFill/>
        </p:spPr>
        <p:txBody>
          <a:bodyPr wrap="none" rtlCol="0">
            <a:spAutoFit/>
          </a:bodyPr>
          <a:lstStyle/>
          <a:p>
            <a:r>
              <a:rPr lang="en-US" dirty="0"/>
              <a:t>Old, 6 switch reconstruction</a:t>
            </a:r>
          </a:p>
        </p:txBody>
      </p:sp>
      <p:pic>
        <p:nvPicPr>
          <p:cNvPr id="11" name="Picture 10" descr="Chart, line chart&#10;&#10;Description automatically generated">
            <a:extLst>
              <a:ext uri="{FF2B5EF4-FFF2-40B4-BE49-F238E27FC236}">
                <a16:creationId xmlns:a16="http://schemas.microsoft.com/office/drawing/2014/main" id="{2E28070A-BD60-4A9F-A7E7-8986C0C03B0F}"/>
              </a:ext>
            </a:extLst>
          </p:cNvPr>
          <p:cNvPicPr>
            <a:picLocks noChangeAspect="1"/>
          </p:cNvPicPr>
          <p:nvPr/>
        </p:nvPicPr>
        <p:blipFill>
          <a:blip r:embed="rId4"/>
          <a:stretch>
            <a:fillRect/>
          </a:stretch>
        </p:blipFill>
        <p:spPr>
          <a:xfrm>
            <a:off x="6713767" y="3740583"/>
            <a:ext cx="3667270" cy="1643372"/>
          </a:xfrm>
          <a:prstGeom prst="rect">
            <a:avLst/>
          </a:prstGeom>
        </p:spPr>
      </p:pic>
      <p:sp>
        <p:nvSpPr>
          <p:cNvPr id="12" name="TextBox 11">
            <a:extLst>
              <a:ext uri="{FF2B5EF4-FFF2-40B4-BE49-F238E27FC236}">
                <a16:creationId xmlns:a16="http://schemas.microsoft.com/office/drawing/2014/main" id="{64A2392F-2714-4FA3-AACF-F503B169D4D6}"/>
              </a:ext>
            </a:extLst>
          </p:cNvPr>
          <p:cNvSpPr txBox="1"/>
          <p:nvPr/>
        </p:nvSpPr>
        <p:spPr>
          <a:xfrm>
            <a:off x="7092043" y="3915938"/>
            <a:ext cx="1347107" cy="646331"/>
          </a:xfrm>
          <a:prstGeom prst="rect">
            <a:avLst/>
          </a:prstGeom>
          <a:noFill/>
        </p:spPr>
        <p:txBody>
          <a:bodyPr wrap="square" rtlCol="0">
            <a:spAutoFit/>
          </a:bodyPr>
          <a:lstStyle/>
          <a:p>
            <a:r>
              <a:rPr lang="en-US" b="1" dirty="0"/>
              <a:t>R</a:t>
            </a:r>
            <a:r>
              <a:rPr lang="en-US" b="1" baseline="30000" dirty="0"/>
              <a:t>2</a:t>
            </a:r>
            <a:r>
              <a:rPr lang="en-US" b="1" dirty="0"/>
              <a:t> = 0.9962</a:t>
            </a:r>
          </a:p>
          <a:p>
            <a:endParaRPr lang="en-US" dirty="0"/>
          </a:p>
        </p:txBody>
      </p:sp>
      <p:sp>
        <p:nvSpPr>
          <p:cNvPr id="13" name="TextBox 12">
            <a:extLst>
              <a:ext uri="{FF2B5EF4-FFF2-40B4-BE49-F238E27FC236}">
                <a16:creationId xmlns:a16="http://schemas.microsoft.com/office/drawing/2014/main" id="{4C5A82C2-9F4D-4E09-956A-3C7C7D254531}"/>
              </a:ext>
            </a:extLst>
          </p:cNvPr>
          <p:cNvSpPr txBox="1"/>
          <p:nvPr/>
        </p:nvSpPr>
        <p:spPr>
          <a:xfrm>
            <a:off x="6617260" y="3416053"/>
            <a:ext cx="4247125" cy="369332"/>
          </a:xfrm>
          <a:prstGeom prst="rect">
            <a:avLst/>
          </a:prstGeom>
          <a:noFill/>
        </p:spPr>
        <p:txBody>
          <a:bodyPr wrap="none" rtlCol="0">
            <a:spAutoFit/>
          </a:bodyPr>
          <a:lstStyle/>
          <a:p>
            <a:r>
              <a:rPr lang="en-US" dirty="0"/>
              <a:t>5 switch reconstruction + Pi/2 phase shifter</a:t>
            </a:r>
          </a:p>
        </p:txBody>
      </p:sp>
      <p:sp>
        <p:nvSpPr>
          <p:cNvPr id="14" name="TextBox 13">
            <a:extLst>
              <a:ext uri="{FF2B5EF4-FFF2-40B4-BE49-F238E27FC236}">
                <a16:creationId xmlns:a16="http://schemas.microsoft.com/office/drawing/2014/main" id="{F6969696-EBA7-43DA-814B-13925D4E7F1F}"/>
              </a:ext>
            </a:extLst>
          </p:cNvPr>
          <p:cNvSpPr txBox="1"/>
          <p:nvPr/>
        </p:nvSpPr>
        <p:spPr>
          <a:xfrm>
            <a:off x="7379985" y="5359968"/>
            <a:ext cx="3333196" cy="338554"/>
          </a:xfrm>
          <a:prstGeom prst="rect">
            <a:avLst/>
          </a:prstGeom>
          <a:noFill/>
        </p:spPr>
        <p:txBody>
          <a:bodyPr wrap="square" rtlCol="0">
            <a:spAutoFit/>
          </a:bodyPr>
          <a:lstStyle/>
          <a:p>
            <a:r>
              <a:rPr lang="en-US" sz="1600" dirty="0"/>
              <a:t>Condition number of </a:t>
            </a:r>
            <a:r>
              <a:rPr lang="en-US" sz="1600" b="1" dirty="0"/>
              <a:t>A = 21.41</a:t>
            </a:r>
          </a:p>
        </p:txBody>
      </p:sp>
    </p:spTree>
    <p:extLst>
      <p:ext uri="{BB962C8B-B14F-4D97-AF65-F5344CB8AC3E}">
        <p14:creationId xmlns:p14="http://schemas.microsoft.com/office/powerpoint/2010/main" val="2785336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FAD928-33AF-479C-AEF8-D517E3F1C3DF}"/>
              </a:ext>
            </a:extLst>
          </p:cNvPr>
          <p:cNvSpPr>
            <a:spLocks noGrp="1"/>
          </p:cNvSpPr>
          <p:nvPr>
            <p:ph idx="1"/>
          </p:nvPr>
        </p:nvSpPr>
        <p:spPr>
          <a:xfrm>
            <a:off x="838200" y="2392330"/>
            <a:ext cx="4201633" cy="3880329"/>
          </a:xfrm>
        </p:spPr>
        <p:txBody>
          <a:bodyPr/>
          <a:lstStyle/>
          <a:p>
            <a:r>
              <a:rPr lang="en-US" dirty="0"/>
              <a:t>Characterization Matrix A</a:t>
            </a:r>
          </a:p>
          <a:p>
            <a:pPr lvl="1"/>
            <a:r>
              <a:rPr lang="en-US" dirty="0"/>
              <a:t>(not sure why there are dark bands across the matrix, FSR is still decreasing over OPD)</a:t>
            </a:r>
          </a:p>
        </p:txBody>
      </p:sp>
      <p:pic>
        <p:nvPicPr>
          <p:cNvPr id="5" name="Picture 4">
            <a:extLst>
              <a:ext uri="{FF2B5EF4-FFF2-40B4-BE49-F238E27FC236}">
                <a16:creationId xmlns:a16="http://schemas.microsoft.com/office/drawing/2014/main" id="{C3293180-0327-4E78-8574-8B468E86588D}"/>
              </a:ext>
            </a:extLst>
          </p:cNvPr>
          <p:cNvPicPr>
            <a:picLocks noChangeAspect="1"/>
          </p:cNvPicPr>
          <p:nvPr/>
        </p:nvPicPr>
        <p:blipFill>
          <a:blip r:embed="rId2"/>
          <a:stretch>
            <a:fillRect/>
          </a:stretch>
        </p:blipFill>
        <p:spPr>
          <a:xfrm>
            <a:off x="5184847" y="739743"/>
            <a:ext cx="6730311" cy="5671689"/>
          </a:xfrm>
          <a:prstGeom prst="rect">
            <a:avLst/>
          </a:prstGeom>
        </p:spPr>
      </p:pic>
    </p:spTree>
    <p:extLst>
      <p:ext uri="{BB962C8B-B14F-4D97-AF65-F5344CB8AC3E}">
        <p14:creationId xmlns:p14="http://schemas.microsoft.com/office/powerpoint/2010/main" val="4251395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DF81-726A-4246-8468-F1CDAFAC0D09}"/>
              </a:ext>
            </a:extLst>
          </p:cNvPr>
          <p:cNvSpPr>
            <a:spLocks noGrp="1"/>
          </p:cNvSpPr>
          <p:nvPr>
            <p:ph type="title"/>
          </p:nvPr>
        </p:nvSpPr>
        <p:spPr/>
        <p:txBody>
          <a:bodyPr/>
          <a:lstStyle/>
          <a:p>
            <a:r>
              <a:rPr lang="en-US" dirty="0"/>
              <a:t>Looking at condition # and noise amplification</a:t>
            </a:r>
          </a:p>
        </p:txBody>
      </p:sp>
      <p:sp>
        <p:nvSpPr>
          <p:cNvPr id="6" name="TextBox 5">
            <a:extLst>
              <a:ext uri="{FF2B5EF4-FFF2-40B4-BE49-F238E27FC236}">
                <a16:creationId xmlns:a16="http://schemas.microsoft.com/office/drawing/2014/main" id="{65F0369A-44E7-414D-931F-4F1C990FBC60}"/>
              </a:ext>
            </a:extLst>
          </p:cNvPr>
          <p:cNvSpPr txBox="1"/>
          <p:nvPr/>
        </p:nvSpPr>
        <p:spPr>
          <a:xfrm>
            <a:off x="838200" y="1506022"/>
            <a:ext cx="9238555" cy="369332"/>
          </a:xfrm>
          <a:prstGeom prst="rect">
            <a:avLst/>
          </a:prstGeom>
          <a:noFill/>
        </p:spPr>
        <p:txBody>
          <a:bodyPr wrap="none" rtlCol="0">
            <a:spAutoFit/>
          </a:bodyPr>
          <a:lstStyle/>
          <a:p>
            <a:r>
              <a:rPr lang="en-US" dirty="0"/>
              <a:t>Looking at the old 6 switch DFT vs. the 5 switch DFT + pi/2 shift (both 64x801) with added noise: </a:t>
            </a:r>
          </a:p>
        </p:txBody>
      </p:sp>
      <p:pic>
        <p:nvPicPr>
          <p:cNvPr id="8" name="Picture 7" descr="Shape, rectangle&#10;&#10;Description automatically generated">
            <a:extLst>
              <a:ext uri="{FF2B5EF4-FFF2-40B4-BE49-F238E27FC236}">
                <a16:creationId xmlns:a16="http://schemas.microsoft.com/office/drawing/2014/main" id="{B4307D0F-F5EB-4388-AE55-D800712C237B}"/>
              </a:ext>
            </a:extLst>
          </p:cNvPr>
          <p:cNvPicPr>
            <a:picLocks noChangeAspect="1"/>
          </p:cNvPicPr>
          <p:nvPr/>
        </p:nvPicPr>
        <p:blipFill>
          <a:blip r:embed="rId2"/>
          <a:stretch>
            <a:fillRect/>
          </a:stretch>
        </p:blipFill>
        <p:spPr>
          <a:xfrm>
            <a:off x="689809" y="3201477"/>
            <a:ext cx="3093118" cy="444141"/>
          </a:xfrm>
          <a:prstGeom prst="rect">
            <a:avLst/>
          </a:prstGeom>
        </p:spPr>
      </p:pic>
      <p:pic>
        <p:nvPicPr>
          <p:cNvPr id="10" name="Picture 9" descr="A picture containing rectangle&#10;&#10;Description automatically generated">
            <a:extLst>
              <a:ext uri="{FF2B5EF4-FFF2-40B4-BE49-F238E27FC236}">
                <a16:creationId xmlns:a16="http://schemas.microsoft.com/office/drawing/2014/main" id="{12E0F3DE-18E4-420D-8330-3B69EF9A45E2}"/>
              </a:ext>
            </a:extLst>
          </p:cNvPr>
          <p:cNvPicPr>
            <a:picLocks noChangeAspect="1"/>
          </p:cNvPicPr>
          <p:nvPr/>
        </p:nvPicPr>
        <p:blipFill>
          <a:blip r:embed="rId3"/>
          <a:stretch>
            <a:fillRect/>
          </a:stretch>
        </p:blipFill>
        <p:spPr>
          <a:xfrm>
            <a:off x="643664" y="4856274"/>
            <a:ext cx="3212890" cy="449557"/>
          </a:xfrm>
          <a:prstGeom prst="rect">
            <a:avLst/>
          </a:prstGeom>
        </p:spPr>
      </p:pic>
      <p:sp>
        <p:nvSpPr>
          <p:cNvPr id="11" name="TextBox 10">
            <a:extLst>
              <a:ext uri="{FF2B5EF4-FFF2-40B4-BE49-F238E27FC236}">
                <a16:creationId xmlns:a16="http://schemas.microsoft.com/office/drawing/2014/main" id="{3A2E5978-262C-4F35-92D8-14400F9C20B0}"/>
              </a:ext>
            </a:extLst>
          </p:cNvPr>
          <p:cNvSpPr txBox="1"/>
          <p:nvPr/>
        </p:nvSpPr>
        <p:spPr>
          <a:xfrm>
            <a:off x="838200" y="2369920"/>
            <a:ext cx="2876550" cy="861774"/>
          </a:xfrm>
          <a:prstGeom prst="rect">
            <a:avLst/>
          </a:prstGeom>
          <a:noFill/>
        </p:spPr>
        <p:txBody>
          <a:bodyPr wrap="square" rtlCol="0">
            <a:spAutoFit/>
          </a:bodyPr>
          <a:lstStyle/>
          <a:p>
            <a:r>
              <a:rPr lang="en-US" sz="1600" dirty="0"/>
              <a:t>Characterization matrix from old 6-switch DFT</a:t>
            </a:r>
          </a:p>
          <a:p>
            <a:pPr marL="285750" indent="-285750">
              <a:buFont typeface="Arial" panose="020B0604020202020204" pitchFamily="34" charset="0"/>
              <a:buChar char="•"/>
            </a:pPr>
            <a:r>
              <a:rPr lang="en-US" sz="1600" b="1" dirty="0"/>
              <a:t>condition #: 79.98</a:t>
            </a:r>
          </a:p>
        </p:txBody>
      </p:sp>
      <p:sp>
        <p:nvSpPr>
          <p:cNvPr id="12" name="TextBox 11">
            <a:extLst>
              <a:ext uri="{FF2B5EF4-FFF2-40B4-BE49-F238E27FC236}">
                <a16:creationId xmlns:a16="http://schemas.microsoft.com/office/drawing/2014/main" id="{F43343A4-8E6D-4849-8B81-56DE82C037FA}"/>
              </a:ext>
            </a:extLst>
          </p:cNvPr>
          <p:cNvSpPr txBox="1"/>
          <p:nvPr/>
        </p:nvSpPr>
        <p:spPr>
          <a:xfrm>
            <a:off x="825833" y="4070375"/>
            <a:ext cx="2876550" cy="861774"/>
          </a:xfrm>
          <a:prstGeom prst="rect">
            <a:avLst/>
          </a:prstGeom>
          <a:noFill/>
        </p:spPr>
        <p:txBody>
          <a:bodyPr wrap="square" rtlCol="0">
            <a:spAutoFit/>
          </a:bodyPr>
          <a:lstStyle/>
          <a:p>
            <a:r>
              <a:rPr lang="en-US" sz="1600" dirty="0"/>
              <a:t>Characterization matrix from 5 switch DFT + pi/2 shift</a:t>
            </a:r>
          </a:p>
          <a:p>
            <a:pPr marL="285750" indent="-285750">
              <a:buFont typeface="Arial" panose="020B0604020202020204" pitchFamily="34" charset="0"/>
              <a:buChar char="•"/>
            </a:pPr>
            <a:r>
              <a:rPr lang="en-US" sz="1600" b="1" dirty="0"/>
              <a:t>condition #: 21.41</a:t>
            </a:r>
          </a:p>
        </p:txBody>
      </p:sp>
      <p:sp>
        <p:nvSpPr>
          <p:cNvPr id="13" name="Arrow: Right 12">
            <a:extLst>
              <a:ext uri="{FF2B5EF4-FFF2-40B4-BE49-F238E27FC236}">
                <a16:creationId xmlns:a16="http://schemas.microsoft.com/office/drawing/2014/main" id="{5B7A545B-B9C7-44A8-B9E7-88C9D1B5DA47}"/>
              </a:ext>
            </a:extLst>
          </p:cNvPr>
          <p:cNvSpPr/>
          <p:nvPr/>
        </p:nvSpPr>
        <p:spPr>
          <a:xfrm>
            <a:off x="3813679" y="3039033"/>
            <a:ext cx="214367" cy="78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Arrow: Right 13">
            <a:extLst>
              <a:ext uri="{FF2B5EF4-FFF2-40B4-BE49-F238E27FC236}">
                <a16:creationId xmlns:a16="http://schemas.microsoft.com/office/drawing/2014/main" id="{DC4E670E-AFD8-4B4E-B349-11705507D339}"/>
              </a:ext>
            </a:extLst>
          </p:cNvPr>
          <p:cNvSpPr/>
          <p:nvPr/>
        </p:nvSpPr>
        <p:spPr>
          <a:xfrm>
            <a:off x="3820647" y="4727686"/>
            <a:ext cx="214367" cy="78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D8377DED-986D-4DD2-8E30-9F57FFF8B6C5}"/>
              </a:ext>
            </a:extLst>
          </p:cNvPr>
          <p:cNvSpPr txBox="1"/>
          <p:nvPr/>
        </p:nvSpPr>
        <p:spPr>
          <a:xfrm>
            <a:off x="4063714" y="2786131"/>
            <a:ext cx="1167494" cy="584775"/>
          </a:xfrm>
          <a:prstGeom prst="rect">
            <a:avLst/>
          </a:prstGeom>
          <a:noFill/>
        </p:spPr>
        <p:txBody>
          <a:bodyPr wrap="square" rtlCol="0">
            <a:spAutoFit/>
          </a:bodyPr>
          <a:lstStyle/>
          <a:p>
            <a:r>
              <a:rPr lang="en-US" sz="1600" dirty="0"/>
              <a:t>Calculate y by Ax</a:t>
            </a:r>
          </a:p>
        </p:txBody>
      </p:sp>
      <p:sp>
        <p:nvSpPr>
          <p:cNvPr id="16" name="TextBox 15">
            <a:extLst>
              <a:ext uri="{FF2B5EF4-FFF2-40B4-BE49-F238E27FC236}">
                <a16:creationId xmlns:a16="http://schemas.microsoft.com/office/drawing/2014/main" id="{E79DBB7B-F232-46F6-9823-F0A202A4F0B3}"/>
              </a:ext>
            </a:extLst>
          </p:cNvPr>
          <p:cNvSpPr txBox="1"/>
          <p:nvPr/>
        </p:nvSpPr>
        <p:spPr>
          <a:xfrm>
            <a:off x="4054833" y="4512184"/>
            <a:ext cx="1167494" cy="584775"/>
          </a:xfrm>
          <a:prstGeom prst="rect">
            <a:avLst/>
          </a:prstGeom>
          <a:noFill/>
        </p:spPr>
        <p:txBody>
          <a:bodyPr wrap="square" rtlCol="0">
            <a:spAutoFit/>
          </a:bodyPr>
          <a:lstStyle/>
          <a:p>
            <a:r>
              <a:rPr lang="en-US" sz="1600" dirty="0"/>
              <a:t>Calculate y by Ax</a:t>
            </a:r>
          </a:p>
        </p:txBody>
      </p:sp>
      <p:sp>
        <p:nvSpPr>
          <p:cNvPr id="17" name="Arrow: Right 16">
            <a:extLst>
              <a:ext uri="{FF2B5EF4-FFF2-40B4-BE49-F238E27FC236}">
                <a16:creationId xmlns:a16="http://schemas.microsoft.com/office/drawing/2014/main" id="{E6EFBB61-BAF6-43DA-9E18-B6899F5C4800}"/>
              </a:ext>
            </a:extLst>
          </p:cNvPr>
          <p:cNvSpPr/>
          <p:nvPr/>
        </p:nvSpPr>
        <p:spPr>
          <a:xfrm>
            <a:off x="5147469" y="3017406"/>
            <a:ext cx="214367" cy="78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Arrow: Right 17">
            <a:extLst>
              <a:ext uri="{FF2B5EF4-FFF2-40B4-BE49-F238E27FC236}">
                <a16:creationId xmlns:a16="http://schemas.microsoft.com/office/drawing/2014/main" id="{43AC893E-FF1A-4687-91AA-61BD4AEA1F2D}"/>
              </a:ext>
            </a:extLst>
          </p:cNvPr>
          <p:cNvSpPr/>
          <p:nvPr/>
        </p:nvSpPr>
        <p:spPr>
          <a:xfrm>
            <a:off x="5145704" y="4745545"/>
            <a:ext cx="214367" cy="78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TextBox 25">
            <a:extLst>
              <a:ext uri="{FF2B5EF4-FFF2-40B4-BE49-F238E27FC236}">
                <a16:creationId xmlns:a16="http://schemas.microsoft.com/office/drawing/2014/main" id="{2AE54E2A-0151-4738-BC39-C0821DFE7943}"/>
              </a:ext>
            </a:extLst>
          </p:cNvPr>
          <p:cNvSpPr txBox="1"/>
          <p:nvPr/>
        </p:nvSpPr>
        <p:spPr>
          <a:xfrm>
            <a:off x="5440135" y="2573729"/>
            <a:ext cx="1238250" cy="1077218"/>
          </a:xfrm>
          <a:prstGeom prst="rect">
            <a:avLst/>
          </a:prstGeom>
          <a:noFill/>
        </p:spPr>
        <p:txBody>
          <a:bodyPr wrap="square" rtlCol="0">
            <a:spAutoFit/>
          </a:bodyPr>
          <a:lstStyle/>
          <a:p>
            <a:r>
              <a:rPr lang="en-US" sz="1600" dirty="0"/>
              <a:t>Added 3% random gaussian noise to y</a:t>
            </a:r>
          </a:p>
        </p:txBody>
      </p:sp>
      <p:sp>
        <p:nvSpPr>
          <p:cNvPr id="27" name="TextBox 26">
            <a:extLst>
              <a:ext uri="{FF2B5EF4-FFF2-40B4-BE49-F238E27FC236}">
                <a16:creationId xmlns:a16="http://schemas.microsoft.com/office/drawing/2014/main" id="{4AE3C2F9-45D4-45BC-82DF-345AE0CF1754}"/>
              </a:ext>
            </a:extLst>
          </p:cNvPr>
          <p:cNvSpPr txBox="1"/>
          <p:nvPr/>
        </p:nvSpPr>
        <p:spPr>
          <a:xfrm>
            <a:off x="5410246" y="4288923"/>
            <a:ext cx="1167494" cy="1077218"/>
          </a:xfrm>
          <a:prstGeom prst="rect">
            <a:avLst/>
          </a:prstGeom>
          <a:noFill/>
        </p:spPr>
        <p:txBody>
          <a:bodyPr wrap="square" rtlCol="0">
            <a:spAutoFit/>
          </a:bodyPr>
          <a:lstStyle/>
          <a:p>
            <a:r>
              <a:rPr lang="en-US" sz="1600" dirty="0"/>
              <a:t>Added 3% random gaussian noise to y</a:t>
            </a:r>
          </a:p>
        </p:txBody>
      </p:sp>
      <p:sp>
        <p:nvSpPr>
          <p:cNvPr id="28" name="Arrow: Right 27">
            <a:extLst>
              <a:ext uri="{FF2B5EF4-FFF2-40B4-BE49-F238E27FC236}">
                <a16:creationId xmlns:a16="http://schemas.microsoft.com/office/drawing/2014/main" id="{41FD0F61-4EB5-487D-9311-BC7837D084C2}"/>
              </a:ext>
            </a:extLst>
          </p:cNvPr>
          <p:cNvSpPr/>
          <p:nvPr/>
        </p:nvSpPr>
        <p:spPr>
          <a:xfrm>
            <a:off x="6526844" y="3012637"/>
            <a:ext cx="214367" cy="78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Arrow: Right 28">
            <a:extLst>
              <a:ext uri="{FF2B5EF4-FFF2-40B4-BE49-F238E27FC236}">
                <a16:creationId xmlns:a16="http://schemas.microsoft.com/office/drawing/2014/main" id="{4E4888C2-A9BB-4AD2-BE45-4CFA37589FD9}"/>
              </a:ext>
            </a:extLst>
          </p:cNvPr>
          <p:cNvSpPr/>
          <p:nvPr/>
        </p:nvSpPr>
        <p:spPr>
          <a:xfrm>
            <a:off x="6520731" y="4745545"/>
            <a:ext cx="214367" cy="78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a:extLst>
              <a:ext uri="{FF2B5EF4-FFF2-40B4-BE49-F238E27FC236}">
                <a16:creationId xmlns:a16="http://schemas.microsoft.com/office/drawing/2014/main" id="{F85DE145-24FB-4A7E-983A-BA727DD9C1A6}"/>
              </a:ext>
            </a:extLst>
          </p:cNvPr>
          <p:cNvSpPr txBox="1"/>
          <p:nvPr/>
        </p:nvSpPr>
        <p:spPr>
          <a:xfrm>
            <a:off x="6816033" y="2557326"/>
            <a:ext cx="1499507" cy="1077218"/>
          </a:xfrm>
          <a:prstGeom prst="rect">
            <a:avLst/>
          </a:prstGeom>
          <a:noFill/>
        </p:spPr>
        <p:txBody>
          <a:bodyPr wrap="square">
            <a:spAutoFit/>
          </a:bodyPr>
          <a:lstStyle/>
          <a:p>
            <a:r>
              <a:rPr lang="en-US" sz="1600" dirty="0"/>
              <a:t>Elastic D1 to reconstruct x, then calculate R</a:t>
            </a:r>
            <a:r>
              <a:rPr lang="en-US" sz="1600" baseline="30000" dirty="0"/>
              <a:t>2</a:t>
            </a:r>
            <a:r>
              <a:rPr lang="en-US" sz="1600" dirty="0"/>
              <a:t> </a:t>
            </a:r>
          </a:p>
        </p:txBody>
      </p:sp>
      <p:sp>
        <p:nvSpPr>
          <p:cNvPr id="32" name="TextBox 31">
            <a:extLst>
              <a:ext uri="{FF2B5EF4-FFF2-40B4-BE49-F238E27FC236}">
                <a16:creationId xmlns:a16="http://schemas.microsoft.com/office/drawing/2014/main" id="{0EC0A020-F039-4C90-9CB3-CDEF20653227}"/>
              </a:ext>
            </a:extLst>
          </p:cNvPr>
          <p:cNvSpPr txBox="1"/>
          <p:nvPr/>
        </p:nvSpPr>
        <p:spPr>
          <a:xfrm>
            <a:off x="6816032" y="4315503"/>
            <a:ext cx="1499507" cy="1077218"/>
          </a:xfrm>
          <a:prstGeom prst="rect">
            <a:avLst/>
          </a:prstGeom>
          <a:noFill/>
        </p:spPr>
        <p:txBody>
          <a:bodyPr wrap="square">
            <a:spAutoFit/>
          </a:bodyPr>
          <a:lstStyle/>
          <a:p>
            <a:r>
              <a:rPr lang="en-US" sz="1600" dirty="0"/>
              <a:t>Elastic D1 to reconstruct x, then calculate R</a:t>
            </a:r>
            <a:r>
              <a:rPr lang="en-US" sz="1600" baseline="30000" dirty="0"/>
              <a:t>2</a:t>
            </a:r>
            <a:endParaRPr lang="en-US" sz="1600" dirty="0"/>
          </a:p>
        </p:txBody>
      </p:sp>
      <p:pic>
        <p:nvPicPr>
          <p:cNvPr id="34" name="Picture 33" descr="Chart, histogram&#10;&#10;Description automatically generated">
            <a:extLst>
              <a:ext uri="{FF2B5EF4-FFF2-40B4-BE49-F238E27FC236}">
                <a16:creationId xmlns:a16="http://schemas.microsoft.com/office/drawing/2014/main" id="{D19A148B-0874-4C2C-9B20-013644915E0D}"/>
              </a:ext>
            </a:extLst>
          </p:cNvPr>
          <p:cNvPicPr>
            <a:picLocks noChangeAspect="1"/>
          </p:cNvPicPr>
          <p:nvPr/>
        </p:nvPicPr>
        <p:blipFill>
          <a:blip r:embed="rId4"/>
          <a:stretch>
            <a:fillRect/>
          </a:stretch>
        </p:blipFill>
        <p:spPr>
          <a:xfrm>
            <a:off x="8596327" y="3012637"/>
            <a:ext cx="3281159" cy="2477887"/>
          </a:xfrm>
          <a:prstGeom prst="rect">
            <a:avLst/>
          </a:prstGeom>
        </p:spPr>
      </p:pic>
      <p:sp>
        <p:nvSpPr>
          <p:cNvPr id="35" name="TextBox 34">
            <a:extLst>
              <a:ext uri="{FF2B5EF4-FFF2-40B4-BE49-F238E27FC236}">
                <a16:creationId xmlns:a16="http://schemas.microsoft.com/office/drawing/2014/main" id="{31601798-DE8F-406E-ABCE-766790BAF3B4}"/>
              </a:ext>
            </a:extLst>
          </p:cNvPr>
          <p:cNvSpPr txBox="1"/>
          <p:nvPr/>
        </p:nvSpPr>
        <p:spPr>
          <a:xfrm>
            <a:off x="8803726" y="2423062"/>
            <a:ext cx="2969388" cy="646331"/>
          </a:xfrm>
          <a:prstGeom prst="rect">
            <a:avLst/>
          </a:prstGeom>
          <a:noFill/>
        </p:spPr>
        <p:txBody>
          <a:bodyPr wrap="square" rtlCol="0">
            <a:spAutoFit/>
          </a:bodyPr>
          <a:lstStyle/>
          <a:p>
            <a:r>
              <a:rPr lang="en-US" dirty="0"/>
              <a:t>Repeat 30 times each, 30 R</a:t>
            </a:r>
            <a:r>
              <a:rPr lang="en-US" baseline="30000" dirty="0"/>
              <a:t>2</a:t>
            </a:r>
            <a:r>
              <a:rPr lang="en-US" dirty="0"/>
              <a:t> values, histogram</a:t>
            </a:r>
          </a:p>
        </p:txBody>
      </p:sp>
      <p:sp>
        <p:nvSpPr>
          <p:cNvPr id="36" name="TextBox 35">
            <a:extLst>
              <a:ext uri="{FF2B5EF4-FFF2-40B4-BE49-F238E27FC236}">
                <a16:creationId xmlns:a16="http://schemas.microsoft.com/office/drawing/2014/main" id="{9B50684C-049C-49D3-95C7-922D5F4E3048}"/>
              </a:ext>
            </a:extLst>
          </p:cNvPr>
          <p:cNvSpPr txBox="1"/>
          <p:nvPr/>
        </p:nvSpPr>
        <p:spPr>
          <a:xfrm>
            <a:off x="7233558" y="5652543"/>
            <a:ext cx="4776108" cy="646331"/>
          </a:xfrm>
          <a:prstGeom prst="rect">
            <a:avLst/>
          </a:prstGeom>
          <a:noFill/>
        </p:spPr>
        <p:txBody>
          <a:bodyPr wrap="square" rtlCol="0">
            <a:spAutoFit/>
          </a:bodyPr>
          <a:lstStyle/>
          <a:p>
            <a:r>
              <a:rPr lang="en-US" dirty="0"/>
              <a:t>An improvement in condition number did seem to increase reconstruction accuracy with noise</a:t>
            </a:r>
          </a:p>
        </p:txBody>
      </p:sp>
      <p:pic>
        <p:nvPicPr>
          <p:cNvPr id="38" name="Picture 37" descr="Chart, histogram&#10;&#10;Description automatically generated">
            <a:extLst>
              <a:ext uri="{FF2B5EF4-FFF2-40B4-BE49-F238E27FC236}">
                <a16:creationId xmlns:a16="http://schemas.microsoft.com/office/drawing/2014/main" id="{C75C7A82-C152-4689-BD2C-ABA027BB3B25}"/>
              </a:ext>
            </a:extLst>
          </p:cNvPr>
          <p:cNvPicPr>
            <a:picLocks noChangeAspect="1"/>
          </p:cNvPicPr>
          <p:nvPr/>
        </p:nvPicPr>
        <p:blipFill>
          <a:blip r:embed="rId5"/>
          <a:stretch>
            <a:fillRect/>
          </a:stretch>
        </p:blipFill>
        <p:spPr>
          <a:xfrm>
            <a:off x="5195333" y="5545678"/>
            <a:ext cx="1620699" cy="1221682"/>
          </a:xfrm>
          <a:prstGeom prst="rect">
            <a:avLst/>
          </a:prstGeom>
        </p:spPr>
      </p:pic>
      <p:sp>
        <p:nvSpPr>
          <p:cNvPr id="40" name="TextBox 39">
            <a:extLst>
              <a:ext uri="{FF2B5EF4-FFF2-40B4-BE49-F238E27FC236}">
                <a16:creationId xmlns:a16="http://schemas.microsoft.com/office/drawing/2014/main" id="{C7452698-7A88-49DE-84B0-EA7A47351729}"/>
              </a:ext>
            </a:extLst>
          </p:cNvPr>
          <p:cNvSpPr txBox="1"/>
          <p:nvPr/>
        </p:nvSpPr>
        <p:spPr>
          <a:xfrm>
            <a:off x="6804342" y="6492875"/>
            <a:ext cx="2610312" cy="261610"/>
          </a:xfrm>
          <a:prstGeom prst="rect">
            <a:avLst/>
          </a:prstGeom>
          <a:noFill/>
        </p:spPr>
        <p:txBody>
          <a:bodyPr wrap="square">
            <a:spAutoFit/>
          </a:bodyPr>
          <a:lstStyle/>
          <a:p>
            <a:r>
              <a:rPr lang="en-US" sz="1100" dirty="0"/>
              <a:t>stored/R2_6switches_5switchespi2.pickle</a:t>
            </a:r>
          </a:p>
        </p:txBody>
      </p:sp>
    </p:spTree>
    <p:extLst>
      <p:ext uri="{BB962C8B-B14F-4D97-AF65-F5344CB8AC3E}">
        <p14:creationId xmlns:p14="http://schemas.microsoft.com/office/powerpoint/2010/main" val="1039647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line chart&#10;&#10;Description automatically generated">
            <a:extLst>
              <a:ext uri="{FF2B5EF4-FFF2-40B4-BE49-F238E27FC236}">
                <a16:creationId xmlns:a16="http://schemas.microsoft.com/office/drawing/2014/main" id="{54149050-9C94-4F7B-9B82-A4C97B07508F}"/>
              </a:ext>
            </a:extLst>
          </p:cNvPr>
          <p:cNvPicPr>
            <a:picLocks noChangeAspect="1"/>
          </p:cNvPicPr>
          <p:nvPr/>
        </p:nvPicPr>
        <p:blipFill>
          <a:blip r:embed="rId2"/>
          <a:stretch>
            <a:fillRect/>
          </a:stretch>
        </p:blipFill>
        <p:spPr>
          <a:xfrm>
            <a:off x="2023970" y="894077"/>
            <a:ext cx="1681270" cy="1106934"/>
          </a:xfrm>
          <a:prstGeom prst="rect">
            <a:avLst/>
          </a:prstGeom>
        </p:spPr>
      </p:pic>
      <p:sp>
        <p:nvSpPr>
          <p:cNvPr id="21" name="TextBox 20">
            <a:extLst>
              <a:ext uri="{FF2B5EF4-FFF2-40B4-BE49-F238E27FC236}">
                <a16:creationId xmlns:a16="http://schemas.microsoft.com/office/drawing/2014/main" id="{6FFDA05D-D670-4E9C-8B68-DAA0295AAB07}"/>
              </a:ext>
            </a:extLst>
          </p:cNvPr>
          <p:cNvSpPr txBox="1"/>
          <p:nvPr/>
        </p:nvSpPr>
        <p:spPr>
          <a:xfrm>
            <a:off x="1921083" y="551929"/>
            <a:ext cx="2026078" cy="369332"/>
          </a:xfrm>
          <a:prstGeom prst="rect">
            <a:avLst/>
          </a:prstGeom>
          <a:noFill/>
        </p:spPr>
        <p:txBody>
          <a:bodyPr wrap="square">
            <a:spAutoFit/>
          </a:bodyPr>
          <a:lstStyle/>
          <a:p>
            <a:r>
              <a:rPr lang="en-US" dirty="0"/>
              <a:t>R2 = 0.948</a:t>
            </a:r>
          </a:p>
        </p:txBody>
      </p:sp>
      <p:pic>
        <p:nvPicPr>
          <p:cNvPr id="23" name="Picture 22" descr="Chart, line chart&#10;&#10;Description automatically generated">
            <a:extLst>
              <a:ext uri="{FF2B5EF4-FFF2-40B4-BE49-F238E27FC236}">
                <a16:creationId xmlns:a16="http://schemas.microsoft.com/office/drawing/2014/main" id="{48BFDBEC-9481-4F52-A37B-CC79833B5513}"/>
              </a:ext>
            </a:extLst>
          </p:cNvPr>
          <p:cNvPicPr>
            <a:picLocks noChangeAspect="1"/>
          </p:cNvPicPr>
          <p:nvPr/>
        </p:nvPicPr>
        <p:blipFill>
          <a:blip r:embed="rId3"/>
          <a:stretch>
            <a:fillRect/>
          </a:stretch>
        </p:blipFill>
        <p:spPr>
          <a:xfrm>
            <a:off x="4585943" y="957790"/>
            <a:ext cx="1715834" cy="1106934"/>
          </a:xfrm>
          <a:prstGeom prst="rect">
            <a:avLst/>
          </a:prstGeom>
        </p:spPr>
      </p:pic>
      <p:sp>
        <p:nvSpPr>
          <p:cNvPr id="24" name="TextBox 23">
            <a:extLst>
              <a:ext uri="{FF2B5EF4-FFF2-40B4-BE49-F238E27FC236}">
                <a16:creationId xmlns:a16="http://schemas.microsoft.com/office/drawing/2014/main" id="{4F863ABA-A4A1-4E8D-AB0E-5DB78278EB1E}"/>
              </a:ext>
            </a:extLst>
          </p:cNvPr>
          <p:cNvSpPr txBox="1"/>
          <p:nvPr/>
        </p:nvSpPr>
        <p:spPr>
          <a:xfrm>
            <a:off x="4587865" y="561271"/>
            <a:ext cx="1733751" cy="369332"/>
          </a:xfrm>
          <a:prstGeom prst="rect">
            <a:avLst/>
          </a:prstGeom>
          <a:noFill/>
        </p:spPr>
        <p:txBody>
          <a:bodyPr wrap="square">
            <a:spAutoFit/>
          </a:bodyPr>
          <a:lstStyle/>
          <a:p>
            <a:r>
              <a:rPr lang="en-US" dirty="0"/>
              <a:t>R2 = 0.953</a:t>
            </a:r>
          </a:p>
        </p:txBody>
      </p:sp>
      <p:pic>
        <p:nvPicPr>
          <p:cNvPr id="26" name="Picture 25" descr="Chart, line chart&#10;&#10;Description automatically generated">
            <a:extLst>
              <a:ext uri="{FF2B5EF4-FFF2-40B4-BE49-F238E27FC236}">
                <a16:creationId xmlns:a16="http://schemas.microsoft.com/office/drawing/2014/main" id="{AAD80F4B-EF5D-4D42-A97C-C261F0393847}"/>
              </a:ext>
            </a:extLst>
          </p:cNvPr>
          <p:cNvPicPr>
            <a:picLocks noChangeAspect="1"/>
          </p:cNvPicPr>
          <p:nvPr/>
        </p:nvPicPr>
        <p:blipFill>
          <a:blip r:embed="rId4"/>
          <a:stretch>
            <a:fillRect/>
          </a:stretch>
        </p:blipFill>
        <p:spPr>
          <a:xfrm>
            <a:off x="6983854" y="977310"/>
            <a:ext cx="1715834" cy="1110544"/>
          </a:xfrm>
          <a:prstGeom prst="rect">
            <a:avLst/>
          </a:prstGeom>
        </p:spPr>
      </p:pic>
      <p:sp>
        <p:nvSpPr>
          <p:cNvPr id="27" name="TextBox 26">
            <a:extLst>
              <a:ext uri="{FF2B5EF4-FFF2-40B4-BE49-F238E27FC236}">
                <a16:creationId xmlns:a16="http://schemas.microsoft.com/office/drawing/2014/main" id="{EB862775-9C84-4FDE-8622-7E22655DB873}"/>
              </a:ext>
            </a:extLst>
          </p:cNvPr>
          <p:cNvSpPr txBox="1"/>
          <p:nvPr/>
        </p:nvSpPr>
        <p:spPr>
          <a:xfrm>
            <a:off x="6847519" y="551929"/>
            <a:ext cx="2026078" cy="369332"/>
          </a:xfrm>
          <a:prstGeom prst="rect">
            <a:avLst/>
          </a:prstGeom>
          <a:noFill/>
        </p:spPr>
        <p:txBody>
          <a:bodyPr wrap="square">
            <a:spAutoFit/>
          </a:bodyPr>
          <a:lstStyle/>
          <a:p>
            <a:r>
              <a:rPr lang="en-US" dirty="0"/>
              <a:t>R2 = 0.952</a:t>
            </a:r>
          </a:p>
        </p:txBody>
      </p:sp>
      <p:pic>
        <p:nvPicPr>
          <p:cNvPr id="29" name="Picture 28" descr="Chart, line chart&#10;&#10;Description automatically generated">
            <a:extLst>
              <a:ext uri="{FF2B5EF4-FFF2-40B4-BE49-F238E27FC236}">
                <a16:creationId xmlns:a16="http://schemas.microsoft.com/office/drawing/2014/main" id="{A5ED70C4-8DCA-4404-B857-9FA6B1AEE0EE}"/>
              </a:ext>
            </a:extLst>
          </p:cNvPr>
          <p:cNvPicPr>
            <a:picLocks noChangeAspect="1"/>
          </p:cNvPicPr>
          <p:nvPr/>
        </p:nvPicPr>
        <p:blipFill>
          <a:blip r:embed="rId5"/>
          <a:stretch>
            <a:fillRect/>
          </a:stretch>
        </p:blipFill>
        <p:spPr>
          <a:xfrm>
            <a:off x="2010901" y="2420588"/>
            <a:ext cx="1725665" cy="1106934"/>
          </a:xfrm>
          <a:prstGeom prst="rect">
            <a:avLst/>
          </a:prstGeom>
        </p:spPr>
      </p:pic>
      <p:sp>
        <p:nvSpPr>
          <p:cNvPr id="30" name="TextBox 29">
            <a:extLst>
              <a:ext uri="{FF2B5EF4-FFF2-40B4-BE49-F238E27FC236}">
                <a16:creationId xmlns:a16="http://schemas.microsoft.com/office/drawing/2014/main" id="{A6E85F26-2ED2-4B57-8071-55EC7B0DA9C9}"/>
              </a:ext>
            </a:extLst>
          </p:cNvPr>
          <p:cNvSpPr txBox="1"/>
          <p:nvPr/>
        </p:nvSpPr>
        <p:spPr>
          <a:xfrm>
            <a:off x="1958639" y="2048814"/>
            <a:ext cx="2026078" cy="369332"/>
          </a:xfrm>
          <a:prstGeom prst="rect">
            <a:avLst/>
          </a:prstGeom>
          <a:noFill/>
        </p:spPr>
        <p:txBody>
          <a:bodyPr wrap="square">
            <a:spAutoFit/>
          </a:bodyPr>
          <a:lstStyle/>
          <a:p>
            <a:r>
              <a:rPr lang="en-US" dirty="0"/>
              <a:t>R2 = 0.926</a:t>
            </a:r>
          </a:p>
        </p:txBody>
      </p:sp>
      <p:pic>
        <p:nvPicPr>
          <p:cNvPr id="32" name="Picture 31" descr="Chart, line chart&#10;&#10;Description automatically generated">
            <a:extLst>
              <a:ext uri="{FF2B5EF4-FFF2-40B4-BE49-F238E27FC236}">
                <a16:creationId xmlns:a16="http://schemas.microsoft.com/office/drawing/2014/main" id="{9B20C265-FBBB-41ED-AC82-B144F336C5D6}"/>
              </a:ext>
            </a:extLst>
          </p:cNvPr>
          <p:cNvPicPr>
            <a:picLocks noChangeAspect="1"/>
          </p:cNvPicPr>
          <p:nvPr/>
        </p:nvPicPr>
        <p:blipFill>
          <a:blip r:embed="rId6"/>
          <a:stretch>
            <a:fillRect/>
          </a:stretch>
        </p:blipFill>
        <p:spPr>
          <a:xfrm>
            <a:off x="4512182" y="2457116"/>
            <a:ext cx="1799952" cy="1133564"/>
          </a:xfrm>
          <a:prstGeom prst="rect">
            <a:avLst/>
          </a:prstGeom>
        </p:spPr>
      </p:pic>
      <p:sp>
        <p:nvSpPr>
          <p:cNvPr id="33" name="TextBox 32">
            <a:extLst>
              <a:ext uri="{FF2B5EF4-FFF2-40B4-BE49-F238E27FC236}">
                <a16:creationId xmlns:a16="http://schemas.microsoft.com/office/drawing/2014/main" id="{3FE5B5BC-4C43-4277-AD0B-EFBAD357BD83}"/>
              </a:ext>
            </a:extLst>
          </p:cNvPr>
          <p:cNvSpPr txBox="1"/>
          <p:nvPr/>
        </p:nvSpPr>
        <p:spPr>
          <a:xfrm>
            <a:off x="4488747" y="2097953"/>
            <a:ext cx="2026078" cy="369332"/>
          </a:xfrm>
          <a:prstGeom prst="rect">
            <a:avLst/>
          </a:prstGeom>
          <a:noFill/>
        </p:spPr>
        <p:txBody>
          <a:bodyPr wrap="square">
            <a:spAutoFit/>
          </a:bodyPr>
          <a:lstStyle/>
          <a:p>
            <a:r>
              <a:rPr lang="en-US" dirty="0"/>
              <a:t>R2 = 0.922</a:t>
            </a:r>
          </a:p>
        </p:txBody>
      </p:sp>
      <p:pic>
        <p:nvPicPr>
          <p:cNvPr id="35" name="Picture 34" descr="Chart, line chart&#10;&#10;Description automatically generated">
            <a:extLst>
              <a:ext uri="{FF2B5EF4-FFF2-40B4-BE49-F238E27FC236}">
                <a16:creationId xmlns:a16="http://schemas.microsoft.com/office/drawing/2014/main" id="{C6FFD073-6F79-42A7-ACDA-35DCFEEA4551}"/>
              </a:ext>
            </a:extLst>
          </p:cNvPr>
          <p:cNvPicPr>
            <a:picLocks noChangeAspect="1"/>
          </p:cNvPicPr>
          <p:nvPr/>
        </p:nvPicPr>
        <p:blipFill>
          <a:blip r:embed="rId7"/>
          <a:stretch>
            <a:fillRect/>
          </a:stretch>
        </p:blipFill>
        <p:spPr>
          <a:xfrm>
            <a:off x="6918363" y="2436497"/>
            <a:ext cx="1799952" cy="1172883"/>
          </a:xfrm>
          <a:prstGeom prst="rect">
            <a:avLst/>
          </a:prstGeom>
        </p:spPr>
      </p:pic>
      <p:sp>
        <p:nvSpPr>
          <p:cNvPr id="36" name="TextBox 35">
            <a:extLst>
              <a:ext uri="{FF2B5EF4-FFF2-40B4-BE49-F238E27FC236}">
                <a16:creationId xmlns:a16="http://schemas.microsoft.com/office/drawing/2014/main" id="{932C6566-A380-4816-B0AC-C4BD037DF8C6}"/>
              </a:ext>
            </a:extLst>
          </p:cNvPr>
          <p:cNvSpPr txBox="1"/>
          <p:nvPr/>
        </p:nvSpPr>
        <p:spPr>
          <a:xfrm>
            <a:off x="6956754" y="2064724"/>
            <a:ext cx="2026078" cy="369332"/>
          </a:xfrm>
          <a:prstGeom prst="rect">
            <a:avLst/>
          </a:prstGeom>
          <a:noFill/>
        </p:spPr>
        <p:txBody>
          <a:bodyPr wrap="square">
            <a:spAutoFit/>
          </a:bodyPr>
          <a:lstStyle/>
          <a:p>
            <a:r>
              <a:rPr lang="en-US" dirty="0"/>
              <a:t>R2 = 0.919</a:t>
            </a:r>
          </a:p>
        </p:txBody>
      </p:sp>
      <p:pic>
        <p:nvPicPr>
          <p:cNvPr id="38" name="Picture 37" descr="Chart, line chart&#10;&#10;Description automatically generated">
            <a:extLst>
              <a:ext uri="{FF2B5EF4-FFF2-40B4-BE49-F238E27FC236}">
                <a16:creationId xmlns:a16="http://schemas.microsoft.com/office/drawing/2014/main" id="{CB16A35C-4196-46D2-8A5D-C930D9E600AA}"/>
              </a:ext>
            </a:extLst>
          </p:cNvPr>
          <p:cNvPicPr>
            <a:picLocks noChangeAspect="1"/>
          </p:cNvPicPr>
          <p:nvPr/>
        </p:nvPicPr>
        <p:blipFill>
          <a:blip r:embed="rId8"/>
          <a:stretch>
            <a:fillRect/>
          </a:stretch>
        </p:blipFill>
        <p:spPr>
          <a:xfrm>
            <a:off x="9328809" y="977310"/>
            <a:ext cx="1809104" cy="1183559"/>
          </a:xfrm>
          <a:prstGeom prst="rect">
            <a:avLst/>
          </a:prstGeom>
        </p:spPr>
      </p:pic>
      <p:sp>
        <p:nvSpPr>
          <p:cNvPr id="39" name="TextBox 38">
            <a:extLst>
              <a:ext uri="{FF2B5EF4-FFF2-40B4-BE49-F238E27FC236}">
                <a16:creationId xmlns:a16="http://schemas.microsoft.com/office/drawing/2014/main" id="{EC7FBEC4-C967-4511-82D3-AE967F34676A}"/>
              </a:ext>
            </a:extLst>
          </p:cNvPr>
          <p:cNvSpPr txBox="1"/>
          <p:nvPr/>
        </p:nvSpPr>
        <p:spPr>
          <a:xfrm>
            <a:off x="9375764" y="627984"/>
            <a:ext cx="2026078" cy="369332"/>
          </a:xfrm>
          <a:prstGeom prst="rect">
            <a:avLst/>
          </a:prstGeom>
          <a:noFill/>
        </p:spPr>
        <p:txBody>
          <a:bodyPr wrap="square">
            <a:spAutoFit/>
          </a:bodyPr>
          <a:lstStyle/>
          <a:p>
            <a:r>
              <a:rPr lang="en-US" dirty="0"/>
              <a:t>R2 = 0.925</a:t>
            </a:r>
          </a:p>
        </p:txBody>
      </p:sp>
      <p:pic>
        <p:nvPicPr>
          <p:cNvPr id="41" name="Picture 40" descr="Chart, line chart, histogram&#10;&#10;Description automatically generated">
            <a:extLst>
              <a:ext uri="{FF2B5EF4-FFF2-40B4-BE49-F238E27FC236}">
                <a16:creationId xmlns:a16="http://schemas.microsoft.com/office/drawing/2014/main" id="{9AF2929C-D396-4DD9-81BF-272B24B48C1F}"/>
              </a:ext>
            </a:extLst>
          </p:cNvPr>
          <p:cNvPicPr>
            <a:picLocks noChangeAspect="1"/>
          </p:cNvPicPr>
          <p:nvPr/>
        </p:nvPicPr>
        <p:blipFill>
          <a:blip r:embed="rId9"/>
          <a:stretch>
            <a:fillRect/>
          </a:stretch>
        </p:blipFill>
        <p:spPr>
          <a:xfrm>
            <a:off x="9300808" y="2477198"/>
            <a:ext cx="1799952" cy="1173882"/>
          </a:xfrm>
          <a:prstGeom prst="rect">
            <a:avLst/>
          </a:prstGeom>
        </p:spPr>
      </p:pic>
      <p:sp>
        <p:nvSpPr>
          <p:cNvPr id="42" name="TextBox 41">
            <a:extLst>
              <a:ext uri="{FF2B5EF4-FFF2-40B4-BE49-F238E27FC236}">
                <a16:creationId xmlns:a16="http://schemas.microsoft.com/office/drawing/2014/main" id="{721DCF46-3FB4-45A7-828F-2885D0455EC8}"/>
              </a:ext>
            </a:extLst>
          </p:cNvPr>
          <p:cNvSpPr txBox="1"/>
          <p:nvPr/>
        </p:nvSpPr>
        <p:spPr>
          <a:xfrm>
            <a:off x="9292161" y="2095254"/>
            <a:ext cx="2026078" cy="369332"/>
          </a:xfrm>
          <a:prstGeom prst="rect">
            <a:avLst/>
          </a:prstGeom>
          <a:noFill/>
        </p:spPr>
        <p:txBody>
          <a:bodyPr wrap="square">
            <a:spAutoFit/>
          </a:bodyPr>
          <a:lstStyle/>
          <a:p>
            <a:r>
              <a:rPr lang="en-US" dirty="0"/>
              <a:t>R2 = 0.920</a:t>
            </a:r>
          </a:p>
        </p:txBody>
      </p:sp>
      <p:pic>
        <p:nvPicPr>
          <p:cNvPr id="44" name="Picture 43" descr="Chart, line chart&#10;&#10;Description automatically generated">
            <a:extLst>
              <a:ext uri="{FF2B5EF4-FFF2-40B4-BE49-F238E27FC236}">
                <a16:creationId xmlns:a16="http://schemas.microsoft.com/office/drawing/2014/main" id="{7058CC74-39B0-483C-876E-87CB235A5FBF}"/>
              </a:ext>
            </a:extLst>
          </p:cNvPr>
          <p:cNvPicPr>
            <a:picLocks noChangeAspect="1"/>
          </p:cNvPicPr>
          <p:nvPr/>
        </p:nvPicPr>
        <p:blipFill>
          <a:blip r:embed="rId10"/>
          <a:stretch>
            <a:fillRect/>
          </a:stretch>
        </p:blipFill>
        <p:spPr>
          <a:xfrm>
            <a:off x="2015130" y="4350244"/>
            <a:ext cx="1709486" cy="1106934"/>
          </a:xfrm>
          <a:prstGeom prst="rect">
            <a:avLst/>
          </a:prstGeom>
        </p:spPr>
      </p:pic>
      <p:sp>
        <p:nvSpPr>
          <p:cNvPr id="45" name="TextBox 44">
            <a:extLst>
              <a:ext uri="{FF2B5EF4-FFF2-40B4-BE49-F238E27FC236}">
                <a16:creationId xmlns:a16="http://schemas.microsoft.com/office/drawing/2014/main" id="{5EBE9263-3659-49E8-9681-759E28FE3D62}"/>
              </a:ext>
            </a:extLst>
          </p:cNvPr>
          <p:cNvSpPr txBox="1"/>
          <p:nvPr/>
        </p:nvSpPr>
        <p:spPr>
          <a:xfrm>
            <a:off x="1921083" y="3986815"/>
            <a:ext cx="2026078" cy="369332"/>
          </a:xfrm>
          <a:prstGeom prst="rect">
            <a:avLst/>
          </a:prstGeom>
          <a:noFill/>
        </p:spPr>
        <p:txBody>
          <a:bodyPr wrap="square">
            <a:spAutoFit/>
          </a:bodyPr>
          <a:lstStyle/>
          <a:p>
            <a:r>
              <a:rPr lang="en-US" dirty="0"/>
              <a:t>R2 = 0.933</a:t>
            </a:r>
          </a:p>
        </p:txBody>
      </p:sp>
    </p:spTree>
    <p:extLst>
      <p:ext uri="{BB962C8B-B14F-4D97-AF65-F5344CB8AC3E}">
        <p14:creationId xmlns:p14="http://schemas.microsoft.com/office/powerpoint/2010/main" val="2763781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9DA23-39EE-43C2-887A-DF4F3D0A547D}"/>
              </a:ext>
            </a:extLst>
          </p:cNvPr>
          <p:cNvSpPr>
            <a:spLocks noGrp="1"/>
          </p:cNvSpPr>
          <p:nvPr>
            <p:ph type="title"/>
          </p:nvPr>
        </p:nvSpPr>
        <p:spPr/>
        <p:txBody>
          <a:bodyPr/>
          <a:lstStyle/>
          <a:p>
            <a:r>
              <a:rPr lang="en-US" dirty="0"/>
              <a:t>Broadband reconstruction w/ elastic d1</a:t>
            </a:r>
          </a:p>
        </p:txBody>
      </p:sp>
      <p:sp>
        <p:nvSpPr>
          <p:cNvPr id="3" name="Content Placeholder 2">
            <a:extLst>
              <a:ext uri="{FF2B5EF4-FFF2-40B4-BE49-F238E27FC236}">
                <a16:creationId xmlns:a16="http://schemas.microsoft.com/office/drawing/2014/main" id="{9995F4F6-1432-41EC-BBA9-DCD1A5D6CEC1}"/>
              </a:ext>
            </a:extLst>
          </p:cNvPr>
          <p:cNvSpPr>
            <a:spLocks noGrp="1"/>
          </p:cNvSpPr>
          <p:nvPr>
            <p:ph idx="1"/>
          </p:nvPr>
        </p:nvSpPr>
        <p:spPr>
          <a:xfrm>
            <a:off x="838199" y="1690688"/>
            <a:ext cx="10910208" cy="4486275"/>
          </a:xfrm>
        </p:spPr>
        <p:txBody>
          <a:bodyPr>
            <a:normAutofit/>
          </a:bodyPr>
          <a:lstStyle/>
          <a:p>
            <a:r>
              <a:rPr lang="en-US" sz="2000" dirty="0"/>
              <a:t>For full 10-switch reconstruction (1200-1700 nm w/ 0.02 nm resolution) and 5 windows, the simulation takes estimated 7 days and 10 hours.</a:t>
            </a:r>
          </a:p>
          <a:p>
            <a:r>
              <a:rPr lang="en-US" sz="2000" dirty="0"/>
              <a:t>First trying 4 switches (1500-1600 nm w/ 0.2 nm resolution) and 3 windows</a:t>
            </a:r>
          </a:p>
          <a:p>
            <a:pPr lvl="1"/>
            <a:r>
              <a:rPr lang="en-US" sz="1800" dirty="0"/>
              <a:t>Characterization matrix is (16 OPLs * 3 voltage settings) x (4000 points / 8) = 48 x 500</a:t>
            </a:r>
          </a:p>
          <a:p>
            <a:r>
              <a:rPr lang="en-US" sz="2200" dirty="0"/>
              <a:t>Huge amplification of noise when we stack matrices of each “window”?</a:t>
            </a:r>
          </a:p>
          <a:p>
            <a:r>
              <a:rPr lang="en-US" sz="2200" dirty="0"/>
              <a:t>Condition number of A: 19,100,907</a:t>
            </a:r>
          </a:p>
          <a:p>
            <a:pPr lvl="1"/>
            <a:r>
              <a:rPr lang="en-US" sz="1800" dirty="0"/>
              <a:t>The three 16x500 matrices (one for each voltage setting) were stacked vertically</a:t>
            </a:r>
          </a:p>
          <a:p>
            <a:pPr lvl="1"/>
            <a:r>
              <a:rPr lang="en-US" sz="1800" dirty="0"/>
              <a:t>Condition number of first 16 rows of A: 17.5</a:t>
            </a:r>
          </a:p>
          <a:p>
            <a:pPr lvl="1"/>
            <a:r>
              <a:rPr lang="en-US" sz="1800" dirty="0"/>
              <a:t>Condition number of second 16 rows of A: 19.7</a:t>
            </a:r>
          </a:p>
          <a:p>
            <a:pPr lvl="1"/>
            <a:r>
              <a:rPr lang="en-US" sz="1800" dirty="0"/>
              <a:t>Condition number of third 16 rows of A: 19.1</a:t>
            </a:r>
          </a:p>
          <a:p>
            <a:pPr lvl="1"/>
            <a:r>
              <a:rPr lang="en-US" sz="1800" dirty="0"/>
              <a:t>Condition number of first 8 rows + third 8 rows of A: 406</a:t>
            </a:r>
          </a:p>
          <a:p>
            <a:pPr lvl="1"/>
            <a:r>
              <a:rPr lang="en-US" sz="1800" dirty="0"/>
              <a:t>Condition number of first 8 rows + fifth 8 rows of A: 4510</a:t>
            </a:r>
          </a:p>
          <a:p>
            <a:pPr lvl="1"/>
            <a:r>
              <a:rPr lang="en-US" sz="1800" dirty="0"/>
              <a:t>The three 16x500 matrices are pretty similar</a:t>
            </a:r>
          </a:p>
        </p:txBody>
      </p:sp>
      <p:pic>
        <p:nvPicPr>
          <p:cNvPr id="10" name="Picture 9" descr="Graphical user interface&#10;&#10;Description automatically generated">
            <a:extLst>
              <a:ext uri="{FF2B5EF4-FFF2-40B4-BE49-F238E27FC236}">
                <a16:creationId xmlns:a16="http://schemas.microsoft.com/office/drawing/2014/main" id="{693318C1-8C43-4346-99EA-84E56E575301}"/>
              </a:ext>
            </a:extLst>
          </p:cNvPr>
          <p:cNvPicPr>
            <a:picLocks noChangeAspect="1"/>
          </p:cNvPicPr>
          <p:nvPr/>
        </p:nvPicPr>
        <p:blipFill rotWithShape="1">
          <a:blip r:embed="rId2">
            <a:extLst>
              <a:ext uri="{28A0092B-C50C-407E-A947-70E740481C1C}">
                <a14:useLocalDpi xmlns:a14="http://schemas.microsoft.com/office/drawing/2010/main" val="0"/>
              </a:ext>
            </a:extLst>
          </a:blip>
          <a:srcRect t="3045"/>
          <a:stretch/>
        </p:blipFill>
        <p:spPr>
          <a:xfrm>
            <a:off x="7622606" y="4656139"/>
            <a:ext cx="3731194" cy="1520824"/>
          </a:xfrm>
          <a:prstGeom prst="rect">
            <a:avLst/>
          </a:prstGeom>
        </p:spPr>
      </p:pic>
    </p:spTree>
    <p:extLst>
      <p:ext uri="{BB962C8B-B14F-4D97-AF65-F5344CB8AC3E}">
        <p14:creationId xmlns:p14="http://schemas.microsoft.com/office/powerpoint/2010/main" val="2262142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14FAF-0598-46ED-B53C-A396A97089C0}"/>
              </a:ext>
            </a:extLst>
          </p:cNvPr>
          <p:cNvSpPr>
            <a:spLocks noGrp="1"/>
          </p:cNvSpPr>
          <p:nvPr>
            <p:ph idx="1"/>
          </p:nvPr>
        </p:nvSpPr>
        <p:spPr>
          <a:xfrm>
            <a:off x="585106" y="230261"/>
            <a:ext cx="10632621" cy="4758117"/>
          </a:xfrm>
        </p:spPr>
        <p:txBody>
          <a:bodyPr>
            <a:normAutofit/>
          </a:bodyPr>
          <a:lstStyle/>
          <a:p>
            <a:r>
              <a:rPr lang="en-US" dirty="0"/>
              <a:t>Current reconstruction with 48 x 500 A-matrix (no noise)</a:t>
            </a:r>
          </a:p>
          <a:p>
            <a:pPr lvl="1"/>
            <a:r>
              <a:rPr lang="en-US" dirty="0"/>
              <a:t>Pretty odd—no noise, should be a pretty accurate reconstruction</a:t>
            </a:r>
          </a:p>
          <a:p>
            <a:pPr lvl="1"/>
            <a:r>
              <a:rPr lang="en-US" dirty="0"/>
              <a:t>Pseudoinverse reconstruction also seems to follow elastic d1 reconstruction</a:t>
            </a:r>
          </a:p>
          <a:p>
            <a:pPr lvl="1"/>
            <a:r>
              <a:rPr lang="en-US" dirty="0"/>
              <a:t>Same result when parameter space is 12x12x12</a:t>
            </a:r>
          </a:p>
          <a:p>
            <a:pPr lvl="1"/>
            <a:r>
              <a:rPr lang="en-US" dirty="0"/>
              <a:t>Running again on 64 x 801 (whether it’s due to level of </a:t>
            </a:r>
            <a:r>
              <a:rPr lang="en-US" dirty="0" err="1"/>
              <a:t>underconstrained</a:t>
            </a:r>
            <a:r>
              <a:rPr lang="en-US" dirty="0"/>
              <a:t>-ness)</a:t>
            </a:r>
          </a:p>
          <a:p>
            <a:pPr lvl="2"/>
            <a:r>
              <a:rPr lang="en-US" dirty="0"/>
              <a:t>Still doesn’t work: the transmissions aren’t different enough? Probably</a:t>
            </a:r>
          </a:p>
          <a:p>
            <a:pPr lvl="2"/>
            <a:r>
              <a:rPr lang="en-US" dirty="0"/>
              <a:t>For a square matrix, it should always perfectly reconstruct AS LONG AS LINEARLY INDEPENDENT(?). This isn’t a square matrix, so reconstruction is dependent on the info given to the algorithm(?). Can we simplify the unconstrained matrices to show how much actual useful information we have (e.g. go down to 35 x 801 or something)? </a:t>
            </a:r>
          </a:p>
          <a:p>
            <a:pPr lvl="2"/>
            <a:r>
              <a:rPr lang="en-US" dirty="0"/>
              <a:t>About 5 switches + pi/2 (smallest only) giving huge </a:t>
            </a:r>
            <a:r>
              <a:rPr lang="en-US" dirty="0" err="1"/>
              <a:t>cond</a:t>
            </a:r>
            <a:r>
              <a:rPr lang="en-US" dirty="0"/>
              <a:t> # but great reconstruction: could potentially look into how </a:t>
            </a:r>
            <a:r>
              <a:rPr lang="en-US" dirty="0" err="1"/>
              <a:t>cond</a:t>
            </a:r>
            <a:r>
              <a:rPr lang="en-US" dirty="0"/>
              <a:t> # is derived, figure out a new </a:t>
            </a:r>
            <a:r>
              <a:rPr lang="en-US" dirty="0" err="1"/>
              <a:t>cond</a:t>
            </a:r>
            <a:r>
              <a:rPr lang="en-US" dirty="0"/>
              <a:t> # that tells us how “good” an under-constrained matrix is.</a:t>
            </a:r>
          </a:p>
          <a:p>
            <a:pPr lvl="2"/>
            <a:endParaRPr lang="en-US" dirty="0"/>
          </a:p>
        </p:txBody>
      </p:sp>
      <p:pic>
        <p:nvPicPr>
          <p:cNvPr id="9" name="Picture 8" descr="Chart, histogram&#10;&#10;Description automatically generated">
            <a:extLst>
              <a:ext uri="{FF2B5EF4-FFF2-40B4-BE49-F238E27FC236}">
                <a16:creationId xmlns:a16="http://schemas.microsoft.com/office/drawing/2014/main" id="{50B35A60-DF7E-4BE4-8AAC-BCB42F33879B}"/>
              </a:ext>
            </a:extLst>
          </p:cNvPr>
          <p:cNvPicPr>
            <a:picLocks noChangeAspect="1"/>
          </p:cNvPicPr>
          <p:nvPr/>
        </p:nvPicPr>
        <p:blipFill>
          <a:blip r:embed="rId2"/>
          <a:stretch>
            <a:fillRect/>
          </a:stretch>
        </p:blipFill>
        <p:spPr>
          <a:xfrm>
            <a:off x="2188029" y="4697655"/>
            <a:ext cx="4250871" cy="2031367"/>
          </a:xfrm>
          <a:prstGeom prst="rect">
            <a:avLst/>
          </a:prstGeom>
        </p:spPr>
      </p:pic>
      <p:pic>
        <p:nvPicPr>
          <p:cNvPr id="11" name="Picture 10" descr="Chart, histogram&#10;&#10;Description automatically generated">
            <a:extLst>
              <a:ext uri="{FF2B5EF4-FFF2-40B4-BE49-F238E27FC236}">
                <a16:creationId xmlns:a16="http://schemas.microsoft.com/office/drawing/2014/main" id="{AB54F277-7FFE-4A2B-86A0-BF589087EB58}"/>
              </a:ext>
            </a:extLst>
          </p:cNvPr>
          <p:cNvPicPr>
            <a:picLocks noChangeAspect="1"/>
          </p:cNvPicPr>
          <p:nvPr/>
        </p:nvPicPr>
        <p:blipFill>
          <a:blip r:embed="rId3"/>
          <a:stretch>
            <a:fillRect/>
          </a:stretch>
        </p:blipFill>
        <p:spPr>
          <a:xfrm>
            <a:off x="6744443" y="4648961"/>
            <a:ext cx="4862451" cy="2128753"/>
          </a:xfrm>
          <a:prstGeom prst="rect">
            <a:avLst/>
          </a:prstGeom>
        </p:spPr>
      </p:pic>
    </p:spTree>
    <p:extLst>
      <p:ext uri="{BB962C8B-B14F-4D97-AF65-F5344CB8AC3E}">
        <p14:creationId xmlns:p14="http://schemas.microsoft.com/office/powerpoint/2010/main" val="1960853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20296C-A307-4A09-8DE0-9FAA5814D6EC}"/>
              </a:ext>
            </a:extLst>
          </p:cNvPr>
          <p:cNvSpPr>
            <a:spLocks noGrp="1"/>
          </p:cNvSpPr>
          <p:nvPr>
            <p:ph idx="1"/>
          </p:nvPr>
        </p:nvSpPr>
        <p:spPr>
          <a:xfrm>
            <a:off x="557132" y="664142"/>
            <a:ext cx="11353729" cy="3483507"/>
          </a:xfrm>
        </p:spPr>
        <p:txBody>
          <a:bodyPr>
            <a:normAutofit fontScale="92500" lnSpcReduction="10000"/>
          </a:bodyPr>
          <a:lstStyle/>
          <a:p>
            <a:r>
              <a:rPr lang="en-US" sz="2000" b="1" dirty="0"/>
              <a:t>Looking at reconstruction accuracy for different configs. </a:t>
            </a:r>
            <a:r>
              <a:rPr lang="en-US" sz="2000" dirty="0"/>
              <a:t>Steps:</a:t>
            </a:r>
          </a:p>
          <a:p>
            <a:pPr lvl="1"/>
            <a:r>
              <a:rPr lang="en-US" sz="1800" dirty="0"/>
              <a:t>Ran simulations with the following conditions (see legends) to get A matrix</a:t>
            </a:r>
          </a:p>
          <a:p>
            <a:pPr lvl="2"/>
            <a:r>
              <a:rPr lang="en-US" sz="1400" dirty="0"/>
              <a:t>Number of switches/which switches, whether adding a pi/2 phase shifter on one arm</a:t>
            </a:r>
          </a:p>
          <a:p>
            <a:pPr lvl="1"/>
            <a:r>
              <a:rPr lang="en-US" sz="1800" dirty="0"/>
              <a:t>Repeatedly reconstructed MZI1 with 3% noise to get R^2 values (75 each)</a:t>
            </a:r>
          </a:p>
          <a:p>
            <a:r>
              <a:rPr lang="en-US" sz="2000" dirty="0"/>
              <a:t>Condition #’s of A matrix:</a:t>
            </a:r>
          </a:p>
          <a:p>
            <a:pPr lvl="1"/>
            <a:r>
              <a:rPr lang="en-US" sz="1800" dirty="0"/>
              <a:t>6 switches no pi/2: 79.98</a:t>
            </a:r>
          </a:p>
          <a:p>
            <a:pPr lvl="1"/>
            <a:r>
              <a:rPr lang="en-US" sz="1800" dirty="0"/>
              <a:t>5 switches + pi/2: 21.41</a:t>
            </a:r>
          </a:p>
          <a:p>
            <a:pPr lvl="1"/>
            <a:r>
              <a:rPr lang="en-US" sz="1800" dirty="0"/>
              <a:t>6 switches + pi/2: 72457</a:t>
            </a:r>
          </a:p>
          <a:p>
            <a:pPr lvl="1"/>
            <a:r>
              <a:rPr lang="en-US" sz="1800" dirty="0"/>
              <a:t>5 switches + pi/2 all small: 56115</a:t>
            </a:r>
          </a:p>
          <a:p>
            <a:pPr lvl="1"/>
            <a:r>
              <a:rPr lang="en-US" sz="1800" dirty="0"/>
              <a:t>5 switches + pi/2 every other, larger: 23310</a:t>
            </a:r>
          </a:p>
          <a:p>
            <a:r>
              <a:rPr lang="en-US" sz="2000" dirty="0"/>
              <a:t>Basically: Cond # isn’t accurate, just use R^2 as the sole metric for now. </a:t>
            </a:r>
          </a:p>
          <a:p>
            <a:pPr lvl="1"/>
            <a:r>
              <a:rPr lang="en-US" sz="1600" dirty="0"/>
              <a:t>Could potentially derive a new type of condition # assoc. with Elastic-D1 in the future for faster evaluation.</a:t>
            </a:r>
            <a:endParaRPr lang="en-US" sz="1400" dirty="0"/>
          </a:p>
        </p:txBody>
      </p:sp>
      <p:pic>
        <p:nvPicPr>
          <p:cNvPr id="7" name="Picture 6" descr="Chart, histogram&#10;&#10;Description automatically generated">
            <a:extLst>
              <a:ext uri="{FF2B5EF4-FFF2-40B4-BE49-F238E27FC236}">
                <a16:creationId xmlns:a16="http://schemas.microsoft.com/office/drawing/2014/main" id="{8A768BCA-DA27-4645-A082-97602D218DF7}"/>
              </a:ext>
            </a:extLst>
          </p:cNvPr>
          <p:cNvPicPr>
            <a:picLocks noChangeAspect="1"/>
          </p:cNvPicPr>
          <p:nvPr/>
        </p:nvPicPr>
        <p:blipFill>
          <a:blip r:embed="rId2"/>
          <a:stretch>
            <a:fillRect/>
          </a:stretch>
        </p:blipFill>
        <p:spPr>
          <a:xfrm>
            <a:off x="5614005" y="4273790"/>
            <a:ext cx="3071756" cy="2332979"/>
          </a:xfrm>
          <a:prstGeom prst="rect">
            <a:avLst/>
          </a:prstGeom>
        </p:spPr>
      </p:pic>
      <p:pic>
        <p:nvPicPr>
          <p:cNvPr id="9" name="Picture 8" descr="Chart, histogram&#10;&#10;Description automatically generated">
            <a:extLst>
              <a:ext uri="{FF2B5EF4-FFF2-40B4-BE49-F238E27FC236}">
                <a16:creationId xmlns:a16="http://schemas.microsoft.com/office/drawing/2014/main" id="{37D57872-8DBF-4EF3-B9CA-E05A9D7959B3}"/>
              </a:ext>
            </a:extLst>
          </p:cNvPr>
          <p:cNvPicPr>
            <a:picLocks noChangeAspect="1"/>
          </p:cNvPicPr>
          <p:nvPr/>
        </p:nvPicPr>
        <p:blipFill>
          <a:blip r:embed="rId3"/>
          <a:stretch>
            <a:fillRect/>
          </a:stretch>
        </p:blipFill>
        <p:spPr>
          <a:xfrm>
            <a:off x="8909679" y="4314470"/>
            <a:ext cx="3046646" cy="2292299"/>
          </a:xfrm>
          <a:prstGeom prst="rect">
            <a:avLst/>
          </a:prstGeom>
        </p:spPr>
      </p:pic>
      <p:grpSp>
        <p:nvGrpSpPr>
          <p:cNvPr id="41" name="Group 40">
            <a:extLst>
              <a:ext uri="{FF2B5EF4-FFF2-40B4-BE49-F238E27FC236}">
                <a16:creationId xmlns:a16="http://schemas.microsoft.com/office/drawing/2014/main" id="{DCE3F702-7328-4A2D-9F8C-A367AE1EE835}"/>
              </a:ext>
            </a:extLst>
          </p:cNvPr>
          <p:cNvGrpSpPr/>
          <p:nvPr/>
        </p:nvGrpSpPr>
        <p:grpSpPr>
          <a:xfrm>
            <a:off x="8076297" y="764318"/>
            <a:ext cx="3834564" cy="2882588"/>
            <a:chOff x="7796289" y="438128"/>
            <a:chExt cx="4224261" cy="3175538"/>
          </a:xfrm>
        </p:grpSpPr>
        <p:pic>
          <p:nvPicPr>
            <p:cNvPr id="5" name="Picture 4" descr="Chart, histogram&#10;&#10;Description automatically generated">
              <a:extLst>
                <a:ext uri="{FF2B5EF4-FFF2-40B4-BE49-F238E27FC236}">
                  <a16:creationId xmlns:a16="http://schemas.microsoft.com/office/drawing/2014/main" id="{61F98B9B-DF03-43EF-9F7A-AB1CDD197018}"/>
                </a:ext>
              </a:extLst>
            </p:cNvPr>
            <p:cNvPicPr>
              <a:picLocks noChangeAspect="1"/>
            </p:cNvPicPr>
            <p:nvPr/>
          </p:nvPicPr>
          <p:blipFill>
            <a:blip r:embed="rId4"/>
            <a:stretch>
              <a:fillRect/>
            </a:stretch>
          </p:blipFill>
          <p:spPr>
            <a:xfrm>
              <a:off x="8165621" y="438128"/>
              <a:ext cx="3854929" cy="2898116"/>
            </a:xfrm>
            <a:prstGeom prst="rect">
              <a:avLst/>
            </a:prstGeom>
          </p:spPr>
        </p:pic>
        <p:sp>
          <p:nvSpPr>
            <p:cNvPr id="10" name="TextBox 9">
              <a:extLst>
                <a:ext uri="{FF2B5EF4-FFF2-40B4-BE49-F238E27FC236}">
                  <a16:creationId xmlns:a16="http://schemas.microsoft.com/office/drawing/2014/main" id="{581A1D64-AD84-4B2D-AEBC-05A79514A286}"/>
                </a:ext>
              </a:extLst>
            </p:cNvPr>
            <p:cNvSpPr txBox="1"/>
            <p:nvPr/>
          </p:nvSpPr>
          <p:spPr>
            <a:xfrm>
              <a:off x="9870621" y="3244334"/>
              <a:ext cx="960519" cy="369332"/>
            </a:xfrm>
            <a:prstGeom prst="rect">
              <a:avLst/>
            </a:prstGeom>
            <a:noFill/>
          </p:spPr>
          <p:txBody>
            <a:bodyPr wrap="none" rtlCol="0">
              <a:spAutoFit/>
            </a:bodyPr>
            <a:lstStyle/>
            <a:p>
              <a:r>
                <a:rPr lang="en-US" dirty="0"/>
                <a:t>R</a:t>
              </a:r>
              <a:r>
                <a:rPr lang="en-US" baseline="30000" dirty="0"/>
                <a:t>2</a:t>
              </a:r>
              <a:r>
                <a:rPr lang="en-US" dirty="0"/>
                <a:t> Value</a:t>
              </a:r>
            </a:p>
          </p:txBody>
        </p:sp>
        <p:sp>
          <p:nvSpPr>
            <p:cNvPr id="11" name="TextBox 10">
              <a:extLst>
                <a:ext uri="{FF2B5EF4-FFF2-40B4-BE49-F238E27FC236}">
                  <a16:creationId xmlns:a16="http://schemas.microsoft.com/office/drawing/2014/main" id="{1AEDBA68-11A0-45AA-AE9A-B0DA5A39DC7D}"/>
                </a:ext>
              </a:extLst>
            </p:cNvPr>
            <p:cNvSpPr txBox="1"/>
            <p:nvPr/>
          </p:nvSpPr>
          <p:spPr>
            <a:xfrm rot="16200000">
              <a:off x="7606750" y="1815462"/>
              <a:ext cx="748410" cy="369332"/>
            </a:xfrm>
            <a:prstGeom prst="rect">
              <a:avLst/>
            </a:prstGeom>
            <a:noFill/>
          </p:spPr>
          <p:txBody>
            <a:bodyPr wrap="none" rtlCol="0">
              <a:spAutoFit/>
            </a:bodyPr>
            <a:lstStyle/>
            <a:p>
              <a:r>
                <a:rPr lang="en-US" dirty="0"/>
                <a:t>Count</a:t>
              </a:r>
            </a:p>
          </p:txBody>
        </p:sp>
      </p:grpSp>
      <p:sp>
        <p:nvSpPr>
          <p:cNvPr id="12" name="Rectangle 11">
            <a:extLst>
              <a:ext uri="{FF2B5EF4-FFF2-40B4-BE49-F238E27FC236}">
                <a16:creationId xmlns:a16="http://schemas.microsoft.com/office/drawing/2014/main" id="{042F9800-EFDC-4767-A4EA-932CA9A71980}"/>
              </a:ext>
            </a:extLst>
          </p:cNvPr>
          <p:cNvSpPr/>
          <p:nvPr/>
        </p:nvSpPr>
        <p:spPr>
          <a:xfrm>
            <a:off x="1078487" y="5636076"/>
            <a:ext cx="4173280" cy="10613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0B5C47C3-C9ED-49A2-8CE8-88A0F3799F3C}"/>
              </a:ext>
            </a:extLst>
          </p:cNvPr>
          <p:cNvSpPr txBox="1"/>
          <p:nvPr/>
        </p:nvSpPr>
        <p:spPr>
          <a:xfrm>
            <a:off x="248451" y="5535255"/>
            <a:ext cx="830036" cy="307777"/>
          </a:xfrm>
          <a:prstGeom prst="rect">
            <a:avLst/>
          </a:prstGeom>
          <a:noFill/>
        </p:spPr>
        <p:txBody>
          <a:bodyPr wrap="square" rtlCol="0">
            <a:spAutoFit/>
          </a:bodyPr>
          <a:lstStyle/>
          <a:p>
            <a:r>
              <a:rPr lang="en-US" sz="1400" dirty="0"/>
              <a:t>cos(L/</a:t>
            </a:r>
            <a:r>
              <a:rPr lang="el-GR" sz="1400" dirty="0"/>
              <a:t>λ</a:t>
            </a:r>
            <a:r>
              <a:rPr lang="en-US" sz="1400" dirty="0"/>
              <a:t>)</a:t>
            </a:r>
          </a:p>
        </p:txBody>
      </p:sp>
      <p:sp>
        <p:nvSpPr>
          <p:cNvPr id="14" name="Rectangle 13">
            <a:extLst>
              <a:ext uri="{FF2B5EF4-FFF2-40B4-BE49-F238E27FC236}">
                <a16:creationId xmlns:a16="http://schemas.microsoft.com/office/drawing/2014/main" id="{BEAB78F8-FE4C-475B-9AEF-CD7886680237}"/>
              </a:ext>
            </a:extLst>
          </p:cNvPr>
          <p:cNvSpPr/>
          <p:nvPr/>
        </p:nvSpPr>
        <p:spPr>
          <a:xfrm>
            <a:off x="1078487" y="5182819"/>
            <a:ext cx="4173280" cy="106136"/>
          </a:xfrm>
          <a:prstGeom prst="rect">
            <a:avLst/>
          </a:prstGeom>
          <a:gradFill>
            <a:gsLst>
              <a:gs pos="0">
                <a:schemeClr val="accent4">
                  <a:lumMod val="60000"/>
                  <a:lumOff val="40000"/>
                </a:schemeClr>
              </a:gs>
              <a:gs pos="50000">
                <a:schemeClr val="accent4">
                  <a:lumMod val="60000"/>
                  <a:lumOff val="40000"/>
                </a:schemeClr>
              </a:gs>
              <a:gs pos="100000">
                <a:schemeClr val="accent4">
                  <a:lumMod val="40000"/>
                  <a:lumOff val="60000"/>
                </a:schemeClr>
              </a:gs>
            </a:gsLst>
          </a:gradFill>
          <a:ln>
            <a:solidFill>
              <a:schemeClr val="accent4"/>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C2C5A63D-1AD8-4EF0-A5DD-664819E0F4A9}"/>
              </a:ext>
            </a:extLst>
          </p:cNvPr>
          <p:cNvSpPr txBox="1"/>
          <p:nvPr/>
        </p:nvSpPr>
        <p:spPr>
          <a:xfrm>
            <a:off x="248451" y="5053917"/>
            <a:ext cx="830036" cy="307777"/>
          </a:xfrm>
          <a:prstGeom prst="rect">
            <a:avLst/>
          </a:prstGeom>
          <a:noFill/>
        </p:spPr>
        <p:txBody>
          <a:bodyPr wrap="square" rtlCol="0">
            <a:spAutoFit/>
          </a:bodyPr>
          <a:lstStyle/>
          <a:p>
            <a:r>
              <a:rPr lang="en-US" sz="1400" dirty="0"/>
              <a:t>sin(L/</a:t>
            </a:r>
            <a:r>
              <a:rPr lang="el-GR" sz="1400" dirty="0"/>
              <a:t>λ</a:t>
            </a:r>
            <a:r>
              <a:rPr lang="en-US" sz="1400" dirty="0"/>
              <a:t>)</a:t>
            </a:r>
          </a:p>
        </p:txBody>
      </p:sp>
      <p:cxnSp>
        <p:nvCxnSpPr>
          <p:cNvPr id="18" name="Straight Connector 17">
            <a:extLst>
              <a:ext uri="{FF2B5EF4-FFF2-40B4-BE49-F238E27FC236}">
                <a16:creationId xmlns:a16="http://schemas.microsoft.com/office/drawing/2014/main" id="{83550C1C-F52C-4CBB-B517-839186B37C56}"/>
              </a:ext>
            </a:extLst>
          </p:cNvPr>
          <p:cNvCxnSpPr/>
          <p:nvPr/>
        </p:nvCxnSpPr>
        <p:spPr>
          <a:xfrm>
            <a:off x="1078487" y="6222357"/>
            <a:ext cx="4173280" cy="0"/>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24EC5CB-079E-4B2A-91E0-3A70BBFE8346}"/>
              </a:ext>
            </a:extLst>
          </p:cNvPr>
          <p:cNvSpPr txBox="1"/>
          <p:nvPr/>
        </p:nvSpPr>
        <p:spPr>
          <a:xfrm>
            <a:off x="176573" y="5992459"/>
            <a:ext cx="950770" cy="523220"/>
          </a:xfrm>
          <a:prstGeom prst="rect">
            <a:avLst/>
          </a:prstGeom>
          <a:noFill/>
        </p:spPr>
        <p:txBody>
          <a:bodyPr wrap="square" rtlCol="0">
            <a:spAutoFit/>
          </a:bodyPr>
          <a:lstStyle/>
          <a:p>
            <a:pPr algn="ctr"/>
            <a:r>
              <a:rPr lang="en-US" sz="1400" dirty="0"/>
              <a:t>L axis</a:t>
            </a:r>
          </a:p>
          <a:p>
            <a:pPr algn="ctr"/>
            <a:r>
              <a:rPr lang="en-US" sz="1400" dirty="0"/>
              <a:t>(discrete)</a:t>
            </a:r>
          </a:p>
        </p:txBody>
      </p:sp>
      <p:sp>
        <p:nvSpPr>
          <p:cNvPr id="20" name="Rectangle 19">
            <a:extLst>
              <a:ext uri="{FF2B5EF4-FFF2-40B4-BE49-F238E27FC236}">
                <a16:creationId xmlns:a16="http://schemas.microsoft.com/office/drawing/2014/main" id="{3DD5373B-B0B3-4074-9595-010571F841F2}"/>
              </a:ext>
            </a:extLst>
          </p:cNvPr>
          <p:cNvSpPr/>
          <p:nvPr/>
        </p:nvSpPr>
        <p:spPr>
          <a:xfrm>
            <a:off x="1482256" y="4425261"/>
            <a:ext cx="509321" cy="24918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E78F1F5F-5ED6-48BA-8734-25DC687EC76D}"/>
              </a:ext>
            </a:extLst>
          </p:cNvPr>
          <p:cNvSpPr/>
          <p:nvPr/>
        </p:nvSpPr>
        <p:spPr>
          <a:xfrm>
            <a:off x="2260139" y="4422031"/>
            <a:ext cx="209299" cy="2497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95FA564A-1EE4-4963-AD7F-E244E02458CE}"/>
              </a:ext>
            </a:extLst>
          </p:cNvPr>
          <p:cNvGrpSpPr/>
          <p:nvPr/>
        </p:nvGrpSpPr>
        <p:grpSpPr>
          <a:xfrm>
            <a:off x="3273031" y="4307630"/>
            <a:ext cx="577420" cy="350147"/>
            <a:chOff x="3265079" y="3797494"/>
            <a:chExt cx="5234028" cy="2601072"/>
          </a:xfrm>
        </p:grpSpPr>
        <p:sp>
          <p:nvSpPr>
            <p:cNvPr id="22" name="Rectangle 21">
              <a:extLst>
                <a:ext uri="{FF2B5EF4-FFF2-40B4-BE49-F238E27FC236}">
                  <a16:creationId xmlns:a16="http://schemas.microsoft.com/office/drawing/2014/main" id="{C424965E-5F54-490C-9FC3-2DAFCD4BC4AD}"/>
                </a:ext>
              </a:extLst>
            </p:cNvPr>
            <p:cNvSpPr/>
            <p:nvPr/>
          </p:nvSpPr>
          <p:spPr>
            <a:xfrm>
              <a:off x="3265079" y="3800700"/>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0DB1F3F3-34DB-4BF5-8F37-3BF2479562C5}"/>
                </a:ext>
              </a:extLst>
            </p:cNvPr>
            <p:cNvSpPr/>
            <p:nvPr/>
          </p:nvSpPr>
          <p:spPr>
            <a:xfrm>
              <a:off x="3606570" y="3799097"/>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BFAEA91E-4788-4FA6-B319-4E2B34CF6B69}"/>
                </a:ext>
              </a:extLst>
            </p:cNvPr>
            <p:cNvSpPr/>
            <p:nvPr/>
          </p:nvSpPr>
          <p:spPr>
            <a:xfrm>
              <a:off x="3962888" y="3800700"/>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0F7E6C12-9264-4B48-8E6D-26E2FBA33A2D}"/>
                </a:ext>
              </a:extLst>
            </p:cNvPr>
            <p:cNvSpPr/>
            <p:nvPr/>
          </p:nvSpPr>
          <p:spPr>
            <a:xfrm>
              <a:off x="4304380" y="3799097"/>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C44CCB4E-AFB0-45F9-8591-30E113BCF79F}"/>
                </a:ext>
              </a:extLst>
            </p:cNvPr>
            <p:cNvSpPr/>
            <p:nvPr/>
          </p:nvSpPr>
          <p:spPr>
            <a:xfrm>
              <a:off x="4618784" y="3800700"/>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81B441D3-62DA-4949-8FB2-9350028CE62E}"/>
                </a:ext>
              </a:extLst>
            </p:cNvPr>
            <p:cNvSpPr/>
            <p:nvPr/>
          </p:nvSpPr>
          <p:spPr>
            <a:xfrm>
              <a:off x="4960276" y="3799097"/>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E3D947EC-310C-477E-AF34-12E408DAF565}"/>
                </a:ext>
              </a:extLst>
            </p:cNvPr>
            <p:cNvSpPr/>
            <p:nvPr/>
          </p:nvSpPr>
          <p:spPr>
            <a:xfrm>
              <a:off x="5316594" y="3800700"/>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1AA0FE12-3379-4251-B7ED-BE2B4420A489}"/>
                </a:ext>
              </a:extLst>
            </p:cNvPr>
            <p:cNvSpPr/>
            <p:nvPr/>
          </p:nvSpPr>
          <p:spPr>
            <a:xfrm>
              <a:off x="5658085" y="3799097"/>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94E633A2-149E-43EA-A671-298BC16793B3}"/>
                </a:ext>
              </a:extLst>
            </p:cNvPr>
            <p:cNvSpPr/>
            <p:nvPr/>
          </p:nvSpPr>
          <p:spPr>
            <a:xfrm>
              <a:off x="6021876" y="3799097"/>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EBE3993-9F28-453B-8AB7-CFDA1AA11381}"/>
                </a:ext>
              </a:extLst>
            </p:cNvPr>
            <p:cNvSpPr/>
            <p:nvPr/>
          </p:nvSpPr>
          <p:spPr>
            <a:xfrm>
              <a:off x="6363367" y="3797494"/>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72C711AF-A9C3-46B7-A3A1-807D6F9BB8DB}"/>
                </a:ext>
              </a:extLst>
            </p:cNvPr>
            <p:cNvSpPr/>
            <p:nvPr/>
          </p:nvSpPr>
          <p:spPr>
            <a:xfrm>
              <a:off x="6719686" y="3799097"/>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39EB8037-76D7-4D76-899D-1BEA148F4640}"/>
                </a:ext>
              </a:extLst>
            </p:cNvPr>
            <p:cNvSpPr/>
            <p:nvPr/>
          </p:nvSpPr>
          <p:spPr>
            <a:xfrm>
              <a:off x="7061177" y="3797494"/>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44CDDFEC-078B-4A9C-9D1D-95D7227CEB71}"/>
                </a:ext>
              </a:extLst>
            </p:cNvPr>
            <p:cNvSpPr/>
            <p:nvPr/>
          </p:nvSpPr>
          <p:spPr>
            <a:xfrm>
              <a:off x="7375582" y="3799097"/>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622E9B51-BF3E-46E7-B654-DF1583CD7869}"/>
                </a:ext>
              </a:extLst>
            </p:cNvPr>
            <p:cNvSpPr/>
            <p:nvPr/>
          </p:nvSpPr>
          <p:spPr>
            <a:xfrm>
              <a:off x="7717073" y="3797494"/>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DE39C23-693D-43B5-AA9C-EADAAEBD1DEB}"/>
                </a:ext>
              </a:extLst>
            </p:cNvPr>
            <p:cNvSpPr/>
            <p:nvPr/>
          </p:nvSpPr>
          <p:spPr>
            <a:xfrm>
              <a:off x="8073391" y="3799097"/>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C136F1F0-855C-4AC6-AD2C-9198CEEDF455}"/>
                </a:ext>
              </a:extLst>
            </p:cNvPr>
            <p:cNvSpPr/>
            <p:nvPr/>
          </p:nvSpPr>
          <p:spPr>
            <a:xfrm>
              <a:off x="8414882" y="3797494"/>
              <a:ext cx="84225" cy="25978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8C3C6366-7381-41C0-B9E9-7C2782E67751}"/>
              </a:ext>
            </a:extLst>
          </p:cNvPr>
          <p:cNvSpPr/>
          <p:nvPr/>
        </p:nvSpPr>
        <p:spPr>
          <a:xfrm>
            <a:off x="4290639" y="4480997"/>
            <a:ext cx="577420" cy="177740"/>
          </a:xfrm>
          <a:prstGeom prst="rect">
            <a:avLst/>
          </a:prstGeom>
          <a:solidFill>
            <a:srgbClr val="FF7F7F">
              <a:alpha val="89020"/>
            </a:srgbClr>
          </a:solidFill>
          <a:ln>
            <a:solidFill>
              <a:srgbClr val="F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398A4E0-3134-42A5-9CFE-7601A7369F2B}"/>
              </a:ext>
            </a:extLst>
          </p:cNvPr>
          <p:cNvSpPr txBox="1"/>
          <p:nvPr/>
        </p:nvSpPr>
        <p:spPr>
          <a:xfrm>
            <a:off x="1002199" y="6070904"/>
            <a:ext cx="4342424"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756235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B750-BBD4-4572-944E-F9D58E2AC101}"/>
              </a:ext>
            </a:extLst>
          </p:cNvPr>
          <p:cNvSpPr>
            <a:spLocks noGrp="1"/>
          </p:cNvSpPr>
          <p:nvPr>
            <p:ph type="title"/>
          </p:nvPr>
        </p:nvSpPr>
        <p:spPr/>
        <p:txBody>
          <a:bodyPr/>
          <a:lstStyle/>
          <a:p>
            <a:r>
              <a:rPr lang="en-US" dirty="0"/>
              <a:t>What is happening</a:t>
            </a:r>
          </a:p>
        </p:txBody>
      </p:sp>
      <p:sp>
        <p:nvSpPr>
          <p:cNvPr id="4" name="TextBox 3">
            <a:extLst>
              <a:ext uri="{FF2B5EF4-FFF2-40B4-BE49-F238E27FC236}">
                <a16:creationId xmlns:a16="http://schemas.microsoft.com/office/drawing/2014/main" id="{81910A82-AAED-4E93-92AA-2408B9666ACC}"/>
              </a:ext>
            </a:extLst>
          </p:cNvPr>
          <p:cNvSpPr txBox="1"/>
          <p:nvPr/>
        </p:nvSpPr>
        <p:spPr>
          <a:xfrm>
            <a:off x="2991726" y="1555615"/>
            <a:ext cx="1635384" cy="261610"/>
          </a:xfrm>
          <a:prstGeom prst="rect">
            <a:avLst/>
          </a:prstGeom>
          <a:noFill/>
        </p:spPr>
        <p:txBody>
          <a:bodyPr wrap="none" rtlCol="0">
            <a:spAutoFit/>
          </a:bodyPr>
          <a:lstStyle/>
          <a:p>
            <a:r>
              <a:rPr lang="en-US" sz="1100" b="1" dirty="0"/>
              <a:t>5switchpi2 every other 0</a:t>
            </a:r>
          </a:p>
        </p:txBody>
      </p:sp>
      <p:pic>
        <p:nvPicPr>
          <p:cNvPr id="6" name="Picture 5" descr="Chart, line chart&#10;&#10;Description automatically generated">
            <a:extLst>
              <a:ext uri="{FF2B5EF4-FFF2-40B4-BE49-F238E27FC236}">
                <a16:creationId xmlns:a16="http://schemas.microsoft.com/office/drawing/2014/main" id="{D37A1086-710D-4553-889C-322881836C1D}"/>
              </a:ext>
            </a:extLst>
          </p:cNvPr>
          <p:cNvPicPr>
            <a:picLocks noChangeAspect="1"/>
          </p:cNvPicPr>
          <p:nvPr/>
        </p:nvPicPr>
        <p:blipFill>
          <a:blip r:embed="rId2"/>
          <a:stretch>
            <a:fillRect/>
          </a:stretch>
        </p:blipFill>
        <p:spPr>
          <a:xfrm>
            <a:off x="3033037" y="2624270"/>
            <a:ext cx="1434495" cy="936288"/>
          </a:xfrm>
          <a:prstGeom prst="rect">
            <a:avLst/>
          </a:prstGeom>
        </p:spPr>
      </p:pic>
      <p:sp>
        <p:nvSpPr>
          <p:cNvPr id="7" name="TextBox 6">
            <a:extLst>
              <a:ext uri="{FF2B5EF4-FFF2-40B4-BE49-F238E27FC236}">
                <a16:creationId xmlns:a16="http://schemas.microsoft.com/office/drawing/2014/main" id="{0EF365B6-BCA1-4F4C-81A3-CD5144569EFA}"/>
              </a:ext>
            </a:extLst>
          </p:cNvPr>
          <p:cNvSpPr txBox="1"/>
          <p:nvPr/>
        </p:nvSpPr>
        <p:spPr>
          <a:xfrm>
            <a:off x="346717" y="2840979"/>
            <a:ext cx="982961" cy="369332"/>
          </a:xfrm>
          <a:prstGeom prst="rect">
            <a:avLst/>
          </a:prstGeom>
          <a:noFill/>
        </p:spPr>
        <p:txBody>
          <a:bodyPr wrap="none" rtlCol="0">
            <a:spAutoFit/>
          </a:bodyPr>
          <a:lstStyle/>
          <a:p>
            <a:r>
              <a:rPr lang="en-US" dirty="0"/>
              <a:t>no noise</a:t>
            </a:r>
          </a:p>
        </p:txBody>
      </p:sp>
      <p:sp>
        <p:nvSpPr>
          <p:cNvPr id="8" name="TextBox 7">
            <a:extLst>
              <a:ext uri="{FF2B5EF4-FFF2-40B4-BE49-F238E27FC236}">
                <a16:creationId xmlns:a16="http://schemas.microsoft.com/office/drawing/2014/main" id="{32E39937-BD70-46EC-95CC-80FE6870A930}"/>
              </a:ext>
            </a:extLst>
          </p:cNvPr>
          <p:cNvSpPr txBox="1"/>
          <p:nvPr/>
        </p:nvSpPr>
        <p:spPr>
          <a:xfrm>
            <a:off x="3422560" y="3560558"/>
            <a:ext cx="864339" cy="261610"/>
          </a:xfrm>
          <a:prstGeom prst="rect">
            <a:avLst/>
          </a:prstGeom>
          <a:noFill/>
        </p:spPr>
        <p:txBody>
          <a:bodyPr wrap="none" rtlCol="0">
            <a:spAutoFit/>
          </a:bodyPr>
          <a:lstStyle/>
          <a:p>
            <a:r>
              <a:rPr lang="en-US" sz="1100" dirty="0"/>
              <a:t>R2 = 0.9962</a:t>
            </a:r>
          </a:p>
        </p:txBody>
      </p:sp>
      <p:sp>
        <p:nvSpPr>
          <p:cNvPr id="11" name="TextBox 10">
            <a:extLst>
              <a:ext uri="{FF2B5EF4-FFF2-40B4-BE49-F238E27FC236}">
                <a16:creationId xmlns:a16="http://schemas.microsoft.com/office/drawing/2014/main" id="{23852FE9-C4B8-4C80-86A5-D1F23548BCC3}"/>
              </a:ext>
            </a:extLst>
          </p:cNvPr>
          <p:cNvSpPr txBox="1"/>
          <p:nvPr/>
        </p:nvSpPr>
        <p:spPr>
          <a:xfrm>
            <a:off x="346717" y="4481942"/>
            <a:ext cx="1334347" cy="738664"/>
          </a:xfrm>
          <a:prstGeom prst="rect">
            <a:avLst/>
          </a:prstGeom>
          <a:noFill/>
        </p:spPr>
        <p:txBody>
          <a:bodyPr wrap="square" rtlCol="0">
            <a:spAutoFit/>
          </a:bodyPr>
          <a:lstStyle/>
          <a:p>
            <a:r>
              <a:rPr lang="en-US" dirty="0"/>
              <a:t>3% noise</a:t>
            </a:r>
          </a:p>
          <a:p>
            <a:r>
              <a:rPr lang="en-US" sz="1200" dirty="0"/>
              <a:t>(w/ just one example)</a:t>
            </a:r>
          </a:p>
        </p:txBody>
      </p:sp>
      <p:sp>
        <p:nvSpPr>
          <p:cNvPr id="12" name="TextBox 11">
            <a:extLst>
              <a:ext uri="{FF2B5EF4-FFF2-40B4-BE49-F238E27FC236}">
                <a16:creationId xmlns:a16="http://schemas.microsoft.com/office/drawing/2014/main" id="{64965779-015C-4BA5-A70E-E552295F1AC9}"/>
              </a:ext>
            </a:extLst>
          </p:cNvPr>
          <p:cNvSpPr txBox="1"/>
          <p:nvPr/>
        </p:nvSpPr>
        <p:spPr>
          <a:xfrm>
            <a:off x="3429743" y="5357855"/>
            <a:ext cx="792205" cy="261610"/>
          </a:xfrm>
          <a:prstGeom prst="rect">
            <a:avLst/>
          </a:prstGeom>
          <a:noFill/>
        </p:spPr>
        <p:txBody>
          <a:bodyPr wrap="none" rtlCol="0">
            <a:spAutoFit/>
          </a:bodyPr>
          <a:lstStyle/>
          <a:p>
            <a:r>
              <a:rPr lang="en-US" sz="1100" dirty="0"/>
              <a:t>R2 = 0.952</a:t>
            </a:r>
          </a:p>
        </p:txBody>
      </p:sp>
      <p:sp>
        <p:nvSpPr>
          <p:cNvPr id="14" name="TextBox 13">
            <a:extLst>
              <a:ext uri="{FF2B5EF4-FFF2-40B4-BE49-F238E27FC236}">
                <a16:creationId xmlns:a16="http://schemas.microsoft.com/office/drawing/2014/main" id="{141C7DD9-74E6-4DBD-BF20-B30183327901}"/>
              </a:ext>
            </a:extLst>
          </p:cNvPr>
          <p:cNvSpPr txBox="1"/>
          <p:nvPr/>
        </p:nvSpPr>
        <p:spPr>
          <a:xfrm>
            <a:off x="3402806" y="6146526"/>
            <a:ext cx="1099694" cy="261610"/>
          </a:xfrm>
          <a:prstGeom prst="rect">
            <a:avLst/>
          </a:prstGeom>
          <a:noFill/>
        </p:spPr>
        <p:txBody>
          <a:bodyPr wrap="square">
            <a:spAutoFit/>
          </a:bodyPr>
          <a:lstStyle/>
          <a:p>
            <a:r>
              <a:rPr lang="en-US" sz="1100" dirty="0"/>
              <a:t>same for A2</a:t>
            </a:r>
          </a:p>
        </p:txBody>
      </p:sp>
      <p:sp>
        <p:nvSpPr>
          <p:cNvPr id="15" name="TextBox 14">
            <a:extLst>
              <a:ext uri="{FF2B5EF4-FFF2-40B4-BE49-F238E27FC236}">
                <a16:creationId xmlns:a16="http://schemas.microsoft.com/office/drawing/2014/main" id="{7D1D9235-EA75-4791-9550-BD9785FF1E12}"/>
              </a:ext>
            </a:extLst>
          </p:cNvPr>
          <p:cNvSpPr txBox="1"/>
          <p:nvPr/>
        </p:nvSpPr>
        <p:spPr>
          <a:xfrm>
            <a:off x="579156" y="6133313"/>
            <a:ext cx="434734" cy="369332"/>
          </a:xfrm>
          <a:prstGeom prst="rect">
            <a:avLst/>
          </a:prstGeom>
          <a:noFill/>
        </p:spPr>
        <p:txBody>
          <a:bodyPr wrap="none" rtlCol="0">
            <a:spAutoFit/>
          </a:bodyPr>
          <a:lstStyle/>
          <a:p>
            <a:r>
              <a:rPr lang="en-US" dirty="0"/>
              <a:t>A2</a:t>
            </a:r>
          </a:p>
        </p:txBody>
      </p:sp>
      <p:sp>
        <p:nvSpPr>
          <p:cNvPr id="16" name="TextBox 15">
            <a:extLst>
              <a:ext uri="{FF2B5EF4-FFF2-40B4-BE49-F238E27FC236}">
                <a16:creationId xmlns:a16="http://schemas.microsoft.com/office/drawing/2014/main" id="{7DBFB1C4-667A-4689-B784-50F6ADB47DAC}"/>
              </a:ext>
            </a:extLst>
          </p:cNvPr>
          <p:cNvSpPr txBox="1"/>
          <p:nvPr/>
        </p:nvSpPr>
        <p:spPr>
          <a:xfrm>
            <a:off x="6161462" y="1555889"/>
            <a:ext cx="1335622" cy="261610"/>
          </a:xfrm>
          <a:prstGeom prst="rect">
            <a:avLst/>
          </a:prstGeom>
          <a:noFill/>
        </p:spPr>
        <p:txBody>
          <a:bodyPr wrap="none" rtlCol="0">
            <a:spAutoFit/>
          </a:bodyPr>
          <a:lstStyle/>
          <a:p>
            <a:r>
              <a:rPr lang="en-US" sz="1100" b="1" dirty="0"/>
              <a:t>5switchpi2 all small</a:t>
            </a:r>
          </a:p>
        </p:txBody>
      </p:sp>
      <p:pic>
        <p:nvPicPr>
          <p:cNvPr id="18" name="Picture 17" descr="Chart, line chart&#10;&#10;Description automatically generated">
            <a:extLst>
              <a:ext uri="{FF2B5EF4-FFF2-40B4-BE49-F238E27FC236}">
                <a16:creationId xmlns:a16="http://schemas.microsoft.com/office/drawing/2014/main" id="{A5DF7A83-61B6-4859-B9FE-7912089DE600}"/>
              </a:ext>
            </a:extLst>
          </p:cNvPr>
          <p:cNvPicPr>
            <a:picLocks noChangeAspect="1"/>
          </p:cNvPicPr>
          <p:nvPr/>
        </p:nvPicPr>
        <p:blipFill>
          <a:blip r:embed="rId3"/>
          <a:stretch>
            <a:fillRect/>
          </a:stretch>
        </p:blipFill>
        <p:spPr>
          <a:xfrm>
            <a:off x="6026936" y="4383130"/>
            <a:ext cx="1460609" cy="936288"/>
          </a:xfrm>
          <a:prstGeom prst="rect">
            <a:avLst/>
          </a:prstGeom>
        </p:spPr>
      </p:pic>
      <p:sp>
        <p:nvSpPr>
          <p:cNvPr id="19" name="TextBox 18">
            <a:extLst>
              <a:ext uri="{FF2B5EF4-FFF2-40B4-BE49-F238E27FC236}">
                <a16:creationId xmlns:a16="http://schemas.microsoft.com/office/drawing/2014/main" id="{84561130-9BCF-4C0C-9DF2-8D240897F056}"/>
              </a:ext>
            </a:extLst>
          </p:cNvPr>
          <p:cNvSpPr txBox="1"/>
          <p:nvPr/>
        </p:nvSpPr>
        <p:spPr>
          <a:xfrm>
            <a:off x="6170768" y="5382006"/>
            <a:ext cx="1354858" cy="261610"/>
          </a:xfrm>
          <a:prstGeom prst="rect">
            <a:avLst/>
          </a:prstGeom>
          <a:noFill/>
        </p:spPr>
        <p:txBody>
          <a:bodyPr wrap="none" rtlCol="0">
            <a:spAutoFit/>
          </a:bodyPr>
          <a:lstStyle/>
          <a:p>
            <a:r>
              <a:rPr lang="en-US" sz="1100" dirty="0"/>
              <a:t>R2 = 0.96 something</a:t>
            </a:r>
          </a:p>
        </p:txBody>
      </p:sp>
      <p:pic>
        <p:nvPicPr>
          <p:cNvPr id="21" name="Picture 20" descr="Chart, line chart&#10;&#10;Description automatically generated">
            <a:extLst>
              <a:ext uri="{FF2B5EF4-FFF2-40B4-BE49-F238E27FC236}">
                <a16:creationId xmlns:a16="http://schemas.microsoft.com/office/drawing/2014/main" id="{B3EA41BA-9930-4F5F-8092-76A08BC583B2}"/>
              </a:ext>
            </a:extLst>
          </p:cNvPr>
          <p:cNvPicPr>
            <a:picLocks noChangeAspect="1"/>
          </p:cNvPicPr>
          <p:nvPr/>
        </p:nvPicPr>
        <p:blipFill>
          <a:blip r:embed="rId4"/>
          <a:stretch>
            <a:fillRect/>
          </a:stretch>
        </p:blipFill>
        <p:spPr>
          <a:xfrm>
            <a:off x="5999360" y="2612891"/>
            <a:ext cx="1434497" cy="933629"/>
          </a:xfrm>
          <a:prstGeom prst="rect">
            <a:avLst/>
          </a:prstGeom>
        </p:spPr>
      </p:pic>
      <p:sp>
        <p:nvSpPr>
          <p:cNvPr id="24" name="TextBox 23">
            <a:extLst>
              <a:ext uri="{FF2B5EF4-FFF2-40B4-BE49-F238E27FC236}">
                <a16:creationId xmlns:a16="http://schemas.microsoft.com/office/drawing/2014/main" id="{CC5880F3-CE53-443C-978D-8F12765D139B}"/>
              </a:ext>
            </a:extLst>
          </p:cNvPr>
          <p:cNvSpPr txBox="1"/>
          <p:nvPr/>
        </p:nvSpPr>
        <p:spPr>
          <a:xfrm>
            <a:off x="6350905" y="3531198"/>
            <a:ext cx="792205" cy="261610"/>
          </a:xfrm>
          <a:prstGeom prst="rect">
            <a:avLst/>
          </a:prstGeom>
          <a:noFill/>
        </p:spPr>
        <p:txBody>
          <a:bodyPr wrap="none" rtlCol="0">
            <a:spAutoFit/>
          </a:bodyPr>
          <a:lstStyle/>
          <a:p>
            <a:r>
              <a:rPr lang="en-US" sz="1100" dirty="0"/>
              <a:t>R2 = 0.988</a:t>
            </a:r>
          </a:p>
        </p:txBody>
      </p:sp>
      <p:sp>
        <p:nvSpPr>
          <p:cNvPr id="25" name="TextBox 24">
            <a:extLst>
              <a:ext uri="{FF2B5EF4-FFF2-40B4-BE49-F238E27FC236}">
                <a16:creationId xmlns:a16="http://schemas.microsoft.com/office/drawing/2014/main" id="{7F38AAB9-E84F-4EEA-8832-1B84BD49E295}"/>
              </a:ext>
            </a:extLst>
          </p:cNvPr>
          <p:cNvSpPr txBox="1"/>
          <p:nvPr/>
        </p:nvSpPr>
        <p:spPr>
          <a:xfrm>
            <a:off x="6335777" y="6136755"/>
            <a:ext cx="1356344" cy="261610"/>
          </a:xfrm>
          <a:prstGeom prst="rect">
            <a:avLst/>
          </a:prstGeom>
          <a:noFill/>
        </p:spPr>
        <p:txBody>
          <a:bodyPr wrap="square">
            <a:spAutoFit/>
          </a:bodyPr>
          <a:lstStyle/>
          <a:p>
            <a:r>
              <a:rPr lang="en-US" sz="1100" dirty="0"/>
              <a:t>same for A2</a:t>
            </a:r>
          </a:p>
        </p:txBody>
      </p:sp>
      <p:sp>
        <p:nvSpPr>
          <p:cNvPr id="26" name="TextBox 25">
            <a:extLst>
              <a:ext uri="{FF2B5EF4-FFF2-40B4-BE49-F238E27FC236}">
                <a16:creationId xmlns:a16="http://schemas.microsoft.com/office/drawing/2014/main" id="{300123F5-63A7-4AB4-AE84-7649D83139EF}"/>
              </a:ext>
            </a:extLst>
          </p:cNvPr>
          <p:cNvSpPr txBox="1"/>
          <p:nvPr/>
        </p:nvSpPr>
        <p:spPr>
          <a:xfrm>
            <a:off x="7721514" y="1553640"/>
            <a:ext cx="1202573" cy="261610"/>
          </a:xfrm>
          <a:prstGeom prst="rect">
            <a:avLst/>
          </a:prstGeom>
          <a:noFill/>
        </p:spPr>
        <p:txBody>
          <a:bodyPr wrap="none" rtlCol="0">
            <a:spAutoFit/>
          </a:bodyPr>
          <a:lstStyle/>
          <a:p>
            <a:r>
              <a:rPr lang="en-US" sz="1100" b="1" dirty="0"/>
              <a:t>5switchpi2 all big</a:t>
            </a:r>
          </a:p>
        </p:txBody>
      </p:sp>
      <p:pic>
        <p:nvPicPr>
          <p:cNvPr id="28" name="Picture 27" descr="Chart, line chart&#10;&#10;Description automatically generated">
            <a:extLst>
              <a:ext uri="{FF2B5EF4-FFF2-40B4-BE49-F238E27FC236}">
                <a16:creationId xmlns:a16="http://schemas.microsoft.com/office/drawing/2014/main" id="{AECC63BF-5276-41DC-8A98-A1DB07B4061B}"/>
              </a:ext>
            </a:extLst>
          </p:cNvPr>
          <p:cNvPicPr>
            <a:picLocks noChangeAspect="1"/>
          </p:cNvPicPr>
          <p:nvPr/>
        </p:nvPicPr>
        <p:blipFill>
          <a:blip r:embed="rId5"/>
          <a:stretch>
            <a:fillRect/>
          </a:stretch>
        </p:blipFill>
        <p:spPr>
          <a:xfrm>
            <a:off x="7483962" y="2646820"/>
            <a:ext cx="1448487" cy="933629"/>
          </a:xfrm>
          <a:prstGeom prst="rect">
            <a:avLst/>
          </a:prstGeom>
        </p:spPr>
      </p:pic>
      <p:sp>
        <p:nvSpPr>
          <p:cNvPr id="29" name="TextBox 28">
            <a:extLst>
              <a:ext uri="{FF2B5EF4-FFF2-40B4-BE49-F238E27FC236}">
                <a16:creationId xmlns:a16="http://schemas.microsoft.com/office/drawing/2014/main" id="{6BBCB3D6-DBA1-4427-9D1B-68DDE19B55E3}"/>
              </a:ext>
            </a:extLst>
          </p:cNvPr>
          <p:cNvSpPr txBox="1"/>
          <p:nvPr/>
        </p:nvSpPr>
        <p:spPr>
          <a:xfrm>
            <a:off x="7733651" y="3547526"/>
            <a:ext cx="1368911" cy="569387"/>
          </a:xfrm>
          <a:prstGeom prst="rect">
            <a:avLst/>
          </a:prstGeom>
          <a:noFill/>
        </p:spPr>
        <p:txBody>
          <a:bodyPr wrap="square" rtlCol="0">
            <a:spAutoFit/>
          </a:bodyPr>
          <a:lstStyle/>
          <a:p>
            <a:r>
              <a:rPr lang="en-US" sz="1100" dirty="0"/>
              <a:t>R2 = -0.569</a:t>
            </a:r>
            <a:br>
              <a:rPr lang="en-US" sz="1100" dirty="0"/>
            </a:br>
            <a:r>
              <a:rPr lang="en-US" sz="1000" dirty="0"/>
              <a:t>(at 6^3, R2=-0.978)</a:t>
            </a:r>
          </a:p>
          <a:p>
            <a:r>
              <a:rPr lang="en-US" sz="1000" dirty="0"/>
              <a:t>(at 8^3, R2=-1.15)</a:t>
            </a:r>
            <a:endParaRPr lang="en-US" sz="1100" dirty="0"/>
          </a:p>
        </p:txBody>
      </p:sp>
      <p:sp>
        <p:nvSpPr>
          <p:cNvPr id="30" name="TextBox 29">
            <a:extLst>
              <a:ext uri="{FF2B5EF4-FFF2-40B4-BE49-F238E27FC236}">
                <a16:creationId xmlns:a16="http://schemas.microsoft.com/office/drawing/2014/main" id="{795E525F-2FF8-42F2-A20C-7005EA28A875}"/>
              </a:ext>
            </a:extLst>
          </p:cNvPr>
          <p:cNvSpPr txBox="1"/>
          <p:nvPr/>
        </p:nvSpPr>
        <p:spPr>
          <a:xfrm>
            <a:off x="6590515" y="345239"/>
            <a:ext cx="5299918" cy="923330"/>
          </a:xfrm>
          <a:prstGeom prst="rect">
            <a:avLst/>
          </a:prstGeom>
          <a:noFill/>
        </p:spPr>
        <p:txBody>
          <a:bodyPr wrap="square" rtlCol="0">
            <a:spAutoFit/>
          </a:bodyPr>
          <a:lstStyle/>
          <a:p>
            <a:r>
              <a:rPr lang="en-US" dirty="0"/>
              <a:t>It could be because some are just tuned better to elastic d1 parameter space? Run at higher 6x6x6. Not the reason.</a:t>
            </a:r>
          </a:p>
        </p:txBody>
      </p:sp>
      <p:pic>
        <p:nvPicPr>
          <p:cNvPr id="32" name="Picture 31" descr="Chart, line chart&#10;&#10;Description automatically generated">
            <a:extLst>
              <a:ext uri="{FF2B5EF4-FFF2-40B4-BE49-F238E27FC236}">
                <a16:creationId xmlns:a16="http://schemas.microsoft.com/office/drawing/2014/main" id="{57A24CEF-246E-461F-9170-0470810B2E05}"/>
              </a:ext>
            </a:extLst>
          </p:cNvPr>
          <p:cNvPicPr>
            <a:picLocks noChangeAspect="1"/>
          </p:cNvPicPr>
          <p:nvPr/>
        </p:nvPicPr>
        <p:blipFill>
          <a:blip r:embed="rId6"/>
          <a:stretch>
            <a:fillRect/>
          </a:stretch>
        </p:blipFill>
        <p:spPr>
          <a:xfrm>
            <a:off x="7493318" y="4410622"/>
            <a:ext cx="1468951" cy="949551"/>
          </a:xfrm>
          <a:prstGeom prst="rect">
            <a:avLst/>
          </a:prstGeom>
        </p:spPr>
      </p:pic>
      <p:sp>
        <p:nvSpPr>
          <p:cNvPr id="33" name="TextBox 32">
            <a:extLst>
              <a:ext uri="{FF2B5EF4-FFF2-40B4-BE49-F238E27FC236}">
                <a16:creationId xmlns:a16="http://schemas.microsoft.com/office/drawing/2014/main" id="{7423BCB3-091B-4D7A-B932-6EC25218B206}"/>
              </a:ext>
            </a:extLst>
          </p:cNvPr>
          <p:cNvSpPr txBox="1"/>
          <p:nvPr/>
        </p:nvSpPr>
        <p:spPr>
          <a:xfrm>
            <a:off x="7919257" y="5378205"/>
            <a:ext cx="835485" cy="261610"/>
          </a:xfrm>
          <a:prstGeom prst="rect">
            <a:avLst/>
          </a:prstGeom>
          <a:noFill/>
        </p:spPr>
        <p:txBody>
          <a:bodyPr wrap="none" rtlCol="0">
            <a:spAutoFit/>
          </a:bodyPr>
          <a:lstStyle/>
          <a:p>
            <a:r>
              <a:rPr lang="en-US" sz="1100" dirty="0"/>
              <a:t>R2 = -1.423</a:t>
            </a:r>
          </a:p>
        </p:txBody>
      </p:sp>
      <p:sp>
        <p:nvSpPr>
          <p:cNvPr id="34" name="TextBox 33">
            <a:extLst>
              <a:ext uri="{FF2B5EF4-FFF2-40B4-BE49-F238E27FC236}">
                <a16:creationId xmlns:a16="http://schemas.microsoft.com/office/drawing/2014/main" id="{F4153707-99D1-44B9-9B4D-BF489DF8E4D9}"/>
              </a:ext>
            </a:extLst>
          </p:cNvPr>
          <p:cNvSpPr txBox="1"/>
          <p:nvPr/>
        </p:nvSpPr>
        <p:spPr>
          <a:xfrm>
            <a:off x="417251" y="2059446"/>
            <a:ext cx="841897" cy="369332"/>
          </a:xfrm>
          <a:prstGeom prst="rect">
            <a:avLst/>
          </a:prstGeom>
          <a:noFill/>
        </p:spPr>
        <p:txBody>
          <a:bodyPr wrap="none" rtlCol="0">
            <a:spAutoFit/>
          </a:bodyPr>
          <a:lstStyle/>
          <a:p>
            <a:r>
              <a:rPr lang="en-US" dirty="0" err="1"/>
              <a:t>cond</a:t>
            </a:r>
            <a:r>
              <a:rPr lang="en-US" dirty="0"/>
              <a:t> #</a:t>
            </a:r>
          </a:p>
        </p:txBody>
      </p:sp>
      <p:pic>
        <p:nvPicPr>
          <p:cNvPr id="36" name="Picture 35" descr="Chart&#10;&#10;Description automatically generated">
            <a:extLst>
              <a:ext uri="{FF2B5EF4-FFF2-40B4-BE49-F238E27FC236}">
                <a16:creationId xmlns:a16="http://schemas.microsoft.com/office/drawing/2014/main" id="{C28EA686-1B8F-4127-AFCA-4DC9205FC708}"/>
              </a:ext>
            </a:extLst>
          </p:cNvPr>
          <p:cNvPicPr>
            <a:picLocks noChangeAspect="1"/>
          </p:cNvPicPr>
          <p:nvPr/>
        </p:nvPicPr>
        <p:blipFill>
          <a:blip r:embed="rId7"/>
          <a:stretch>
            <a:fillRect/>
          </a:stretch>
        </p:blipFill>
        <p:spPr>
          <a:xfrm>
            <a:off x="7937217" y="5858408"/>
            <a:ext cx="723743" cy="471508"/>
          </a:xfrm>
          <a:prstGeom prst="rect">
            <a:avLst/>
          </a:prstGeom>
        </p:spPr>
      </p:pic>
      <p:sp>
        <p:nvSpPr>
          <p:cNvPr id="38" name="TextBox 37">
            <a:extLst>
              <a:ext uri="{FF2B5EF4-FFF2-40B4-BE49-F238E27FC236}">
                <a16:creationId xmlns:a16="http://schemas.microsoft.com/office/drawing/2014/main" id="{476890FD-D060-4599-832B-3D06693178D3}"/>
              </a:ext>
            </a:extLst>
          </p:cNvPr>
          <p:cNvSpPr txBox="1"/>
          <p:nvPr/>
        </p:nvSpPr>
        <p:spPr>
          <a:xfrm>
            <a:off x="7949826" y="6323549"/>
            <a:ext cx="783009" cy="261610"/>
          </a:xfrm>
          <a:prstGeom prst="rect">
            <a:avLst/>
          </a:prstGeom>
          <a:noFill/>
        </p:spPr>
        <p:txBody>
          <a:bodyPr wrap="square">
            <a:spAutoFit/>
          </a:bodyPr>
          <a:lstStyle/>
          <a:p>
            <a:r>
              <a:rPr lang="en-US" sz="1100" dirty="0"/>
              <a:t>R2 = -3.15</a:t>
            </a:r>
          </a:p>
        </p:txBody>
      </p:sp>
      <p:sp>
        <p:nvSpPr>
          <p:cNvPr id="39" name="TextBox 38">
            <a:extLst>
              <a:ext uri="{FF2B5EF4-FFF2-40B4-BE49-F238E27FC236}">
                <a16:creationId xmlns:a16="http://schemas.microsoft.com/office/drawing/2014/main" id="{4E55075D-F87B-4D80-AA4C-B801D806DEF4}"/>
              </a:ext>
            </a:extLst>
          </p:cNvPr>
          <p:cNvSpPr txBox="1"/>
          <p:nvPr/>
        </p:nvSpPr>
        <p:spPr>
          <a:xfrm>
            <a:off x="8956745" y="1548098"/>
            <a:ext cx="1750800" cy="261610"/>
          </a:xfrm>
          <a:prstGeom prst="rect">
            <a:avLst/>
          </a:prstGeom>
          <a:noFill/>
        </p:spPr>
        <p:txBody>
          <a:bodyPr wrap="none" rtlCol="0">
            <a:spAutoFit/>
          </a:bodyPr>
          <a:lstStyle/>
          <a:p>
            <a:r>
              <a:rPr lang="en-US" sz="1100" b="1" dirty="0"/>
              <a:t>5switchpi2 all small dL 400</a:t>
            </a:r>
          </a:p>
        </p:txBody>
      </p:sp>
      <p:pic>
        <p:nvPicPr>
          <p:cNvPr id="41" name="Picture 40" descr="Chart, line chart, histogram&#10;&#10;Description automatically generated">
            <a:extLst>
              <a:ext uri="{FF2B5EF4-FFF2-40B4-BE49-F238E27FC236}">
                <a16:creationId xmlns:a16="http://schemas.microsoft.com/office/drawing/2014/main" id="{FD870086-50F6-4664-A341-ABD29B894DBA}"/>
              </a:ext>
            </a:extLst>
          </p:cNvPr>
          <p:cNvPicPr>
            <a:picLocks noChangeAspect="1"/>
          </p:cNvPicPr>
          <p:nvPr/>
        </p:nvPicPr>
        <p:blipFill>
          <a:blip r:embed="rId8"/>
          <a:stretch>
            <a:fillRect/>
          </a:stretch>
        </p:blipFill>
        <p:spPr>
          <a:xfrm>
            <a:off x="9075246" y="2638584"/>
            <a:ext cx="1408311" cy="901485"/>
          </a:xfrm>
          <a:prstGeom prst="rect">
            <a:avLst/>
          </a:prstGeom>
        </p:spPr>
      </p:pic>
      <p:sp>
        <p:nvSpPr>
          <p:cNvPr id="42" name="TextBox 41">
            <a:extLst>
              <a:ext uri="{FF2B5EF4-FFF2-40B4-BE49-F238E27FC236}">
                <a16:creationId xmlns:a16="http://schemas.microsoft.com/office/drawing/2014/main" id="{11E6C50A-F708-4AA4-B010-0F0E41D4EDD8}"/>
              </a:ext>
            </a:extLst>
          </p:cNvPr>
          <p:cNvSpPr txBox="1"/>
          <p:nvPr/>
        </p:nvSpPr>
        <p:spPr>
          <a:xfrm>
            <a:off x="9396188" y="3531198"/>
            <a:ext cx="984565" cy="569387"/>
          </a:xfrm>
          <a:prstGeom prst="rect">
            <a:avLst/>
          </a:prstGeom>
          <a:noFill/>
        </p:spPr>
        <p:txBody>
          <a:bodyPr wrap="none" rtlCol="0">
            <a:spAutoFit/>
          </a:bodyPr>
          <a:lstStyle/>
          <a:p>
            <a:r>
              <a:rPr lang="en-US" sz="1100" dirty="0"/>
              <a:t>R2 = =-0.810</a:t>
            </a:r>
          </a:p>
          <a:p>
            <a:r>
              <a:rPr lang="en-US" sz="1000" dirty="0"/>
              <a:t>(at 6^3, -1.234)</a:t>
            </a:r>
          </a:p>
          <a:p>
            <a:r>
              <a:rPr lang="en-US" sz="1000" dirty="0"/>
              <a:t>(at 8^3, -0.647)</a:t>
            </a:r>
          </a:p>
        </p:txBody>
      </p:sp>
      <p:pic>
        <p:nvPicPr>
          <p:cNvPr id="44" name="Picture 43" descr="Diagram&#10;&#10;Description automatically generated">
            <a:extLst>
              <a:ext uri="{FF2B5EF4-FFF2-40B4-BE49-F238E27FC236}">
                <a16:creationId xmlns:a16="http://schemas.microsoft.com/office/drawing/2014/main" id="{6141F779-CEE0-447E-A9C0-D0F523A7A487}"/>
              </a:ext>
            </a:extLst>
          </p:cNvPr>
          <p:cNvPicPr>
            <a:picLocks noChangeAspect="1"/>
          </p:cNvPicPr>
          <p:nvPr/>
        </p:nvPicPr>
        <p:blipFill>
          <a:blip r:embed="rId9"/>
          <a:stretch>
            <a:fillRect/>
          </a:stretch>
        </p:blipFill>
        <p:spPr>
          <a:xfrm>
            <a:off x="9008013" y="4360228"/>
            <a:ext cx="1519011" cy="989089"/>
          </a:xfrm>
          <a:prstGeom prst="rect">
            <a:avLst/>
          </a:prstGeom>
        </p:spPr>
      </p:pic>
      <p:sp>
        <p:nvSpPr>
          <p:cNvPr id="45" name="TextBox 44">
            <a:extLst>
              <a:ext uri="{FF2B5EF4-FFF2-40B4-BE49-F238E27FC236}">
                <a16:creationId xmlns:a16="http://schemas.microsoft.com/office/drawing/2014/main" id="{E0A954FB-A352-4F4D-8943-398E25260D46}"/>
              </a:ext>
            </a:extLst>
          </p:cNvPr>
          <p:cNvSpPr txBox="1"/>
          <p:nvPr/>
        </p:nvSpPr>
        <p:spPr>
          <a:xfrm>
            <a:off x="9487437" y="5346848"/>
            <a:ext cx="835485" cy="261610"/>
          </a:xfrm>
          <a:prstGeom prst="rect">
            <a:avLst/>
          </a:prstGeom>
          <a:noFill/>
        </p:spPr>
        <p:txBody>
          <a:bodyPr wrap="none" rtlCol="0">
            <a:spAutoFit/>
          </a:bodyPr>
          <a:lstStyle/>
          <a:p>
            <a:r>
              <a:rPr lang="en-US" sz="1100" dirty="0"/>
              <a:t>R2 = -3.659</a:t>
            </a:r>
          </a:p>
        </p:txBody>
      </p:sp>
      <p:sp>
        <p:nvSpPr>
          <p:cNvPr id="46" name="TextBox 45">
            <a:extLst>
              <a:ext uri="{FF2B5EF4-FFF2-40B4-BE49-F238E27FC236}">
                <a16:creationId xmlns:a16="http://schemas.microsoft.com/office/drawing/2014/main" id="{C9641B38-75A2-470D-84D1-FDCCA2C43427}"/>
              </a:ext>
            </a:extLst>
          </p:cNvPr>
          <p:cNvSpPr txBox="1"/>
          <p:nvPr/>
        </p:nvSpPr>
        <p:spPr>
          <a:xfrm>
            <a:off x="9019394" y="6136755"/>
            <a:ext cx="1583114" cy="261610"/>
          </a:xfrm>
          <a:prstGeom prst="rect">
            <a:avLst/>
          </a:prstGeom>
          <a:noFill/>
        </p:spPr>
        <p:txBody>
          <a:bodyPr wrap="square">
            <a:spAutoFit/>
          </a:bodyPr>
          <a:lstStyle/>
          <a:p>
            <a:r>
              <a:rPr lang="en-US" sz="1100" dirty="0"/>
              <a:t>same for A2, R2 = -3.232</a:t>
            </a:r>
          </a:p>
        </p:txBody>
      </p:sp>
      <p:sp>
        <p:nvSpPr>
          <p:cNvPr id="47" name="TextBox 46">
            <a:extLst>
              <a:ext uri="{FF2B5EF4-FFF2-40B4-BE49-F238E27FC236}">
                <a16:creationId xmlns:a16="http://schemas.microsoft.com/office/drawing/2014/main" id="{A1696DC6-C33A-44A4-9E48-37B04E98B068}"/>
              </a:ext>
            </a:extLst>
          </p:cNvPr>
          <p:cNvSpPr txBox="1"/>
          <p:nvPr/>
        </p:nvSpPr>
        <p:spPr>
          <a:xfrm>
            <a:off x="3550529" y="2079481"/>
            <a:ext cx="503664" cy="307777"/>
          </a:xfrm>
          <a:prstGeom prst="rect">
            <a:avLst/>
          </a:prstGeom>
          <a:noFill/>
        </p:spPr>
        <p:txBody>
          <a:bodyPr wrap="none" rtlCol="0">
            <a:spAutoFit/>
          </a:bodyPr>
          <a:lstStyle/>
          <a:p>
            <a:r>
              <a:rPr lang="en-US" sz="1400" dirty="0"/>
              <a:t>21.4</a:t>
            </a:r>
          </a:p>
        </p:txBody>
      </p:sp>
      <p:sp>
        <p:nvSpPr>
          <p:cNvPr id="48" name="TextBox 47">
            <a:extLst>
              <a:ext uri="{FF2B5EF4-FFF2-40B4-BE49-F238E27FC236}">
                <a16:creationId xmlns:a16="http://schemas.microsoft.com/office/drawing/2014/main" id="{D99DC275-2F52-4E41-B7AE-9ACBFDA09B3B}"/>
              </a:ext>
            </a:extLst>
          </p:cNvPr>
          <p:cNvSpPr txBox="1"/>
          <p:nvPr/>
        </p:nvSpPr>
        <p:spPr>
          <a:xfrm>
            <a:off x="6354602" y="2076683"/>
            <a:ext cx="777777" cy="307777"/>
          </a:xfrm>
          <a:prstGeom prst="rect">
            <a:avLst/>
          </a:prstGeom>
          <a:noFill/>
        </p:spPr>
        <p:txBody>
          <a:bodyPr wrap="none" rtlCol="0">
            <a:spAutoFit/>
          </a:bodyPr>
          <a:lstStyle/>
          <a:p>
            <a:r>
              <a:rPr lang="en-US" sz="1400" dirty="0"/>
              <a:t>56115.1</a:t>
            </a:r>
          </a:p>
        </p:txBody>
      </p:sp>
      <p:sp>
        <p:nvSpPr>
          <p:cNvPr id="49" name="TextBox 48">
            <a:extLst>
              <a:ext uri="{FF2B5EF4-FFF2-40B4-BE49-F238E27FC236}">
                <a16:creationId xmlns:a16="http://schemas.microsoft.com/office/drawing/2014/main" id="{63CEC7D2-C310-4527-9558-CEBF4F8C2D47}"/>
              </a:ext>
            </a:extLst>
          </p:cNvPr>
          <p:cNvSpPr txBox="1"/>
          <p:nvPr/>
        </p:nvSpPr>
        <p:spPr>
          <a:xfrm>
            <a:off x="7892678" y="2094037"/>
            <a:ext cx="777777" cy="307777"/>
          </a:xfrm>
          <a:prstGeom prst="rect">
            <a:avLst/>
          </a:prstGeom>
          <a:noFill/>
        </p:spPr>
        <p:txBody>
          <a:bodyPr wrap="none" rtlCol="0">
            <a:spAutoFit/>
          </a:bodyPr>
          <a:lstStyle/>
          <a:p>
            <a:r>
              <a:rPr lang="en-US" sz="1400" dirty="0"/>
              <a:t>51567.6</a:t>
            </a:r>
          </a:p>
        </p:txBody>
      </p:sp>
      <p:sp>
        <p:nvSpPr>
          <p:cNvPr id="50" name="TextBox 49">
            <a:extLst>
              <a:ext uri="{FF2B5EF4-FFF2-40B4-BE49-F238E27FC236}">
                <a16:creationId xmlns:a16="http://schemas.microsoft.com/office/drawing/2014/main" id="{FA396C84-A477-49B3-B6E8-F4A134E7DB32}"/>
              </a:ext>
            </a:extLst>
          </p:cNvPr>
          <p:cNvSpPr txBox="1"/>
          <p:nvPr/>
        </p:nvSpPr>
        <p:spPr>
          <a:xfrm>
            <a:off x="9452172" y="2079798"/>
            <a:ext cx="777777" cy="307777"/>
          </a:xfrm>
          <a:prstGeom prst="rect">
            <a:avLst/>
          </a:prstGeom>
          <a:noFill/>
        </p:spPr>
        <p:txBody>
          <a:bodyPr wrap="none" rtlCol="0">
            <a:spAutoFit/>
          </a:bodyPr>
          <a:lstStyle/>
          <a:p>
            <a:r>
              <a:rPr lang="en-US" sz="1400" dirty="0"/>
              <a:t>33475.9</a:t>
            </a:r>
          </a:p>
        </p:txBody>
      </p:sp>
      <p:pic>
        <p:nvPicPr>
          <p:cNvPr id="52" name="Picture 51" descr="Chart, line chart&#10;&#10;Description automatically generated">
            <a:extLst>
              <a:ext uri="{FF2B5EF4-FFF2-40B4-BE49-F238E27FC236}">
                <a16:creationId xmlns:a16="http://schemas.microsoft.com/office/drawing/2014/main" id="{D096CBB7-ACE9-4303-96AA-F2AF23391936}"/>
              </a:ext>
            </a:extLst>
          </p:cNvPr>
          <p:cNvPicPr>
            <a:picLocks noChangeAspect="1"/>
          </p:cNvPicPr>
          <p:nvPr/>
        </p:nvPicPr>
        <p:blipFill>
          <a:blip r:embed="rId10"/>
          <a:stretch>
            <a:fillRect/>
          </a:stretch>
        </p:blipFill>
        <p:spPr>
          <a:xfrm>
            <a:off x="10609065" y="2624270"/>
            <a:ext cx="1457414" cy="935054"/>
          </a:xfrm>
          <a:prstGeom prst="rect">
            <a:avLst/>
          </a:prstGeom>
        </p:spPr>
      </p:pic>
      <p:sp>
        <p:nvSpPr>
          <p:cNvPr id="53" name="TextBox 52">
            <a:extLst>
              <a:ext uri="{FF2B5EF4-FFF2-40B4-BE49-F238E27FC236}">
                <a16:creationId xmlns:a16="http://schemas.microsoft.com/office/drawing/2014/main" id="{A74F835D-4E07-48F2-9DD0-99126BB1F31F}"/>
              </a:ext>
            </a:extLst>
          </p:cNvPr>
          <p:cNvSpPr txBox="1"/>
          <p:nvPr/>
        </p:nvSpPr>
        <p:spPr>
          <a:xfrm>
            <a:off x="10986603" y="3555984"/>
            <a:ext cx="864339" cy="261610"/>
          </a:xfrm>
          <a:prstGeom prst="rect">
            <a:avLst/>
          </a:prstGeom>
          <a:noFill/>
        </p:spPr>
        <p:txBody>
          <a:bodyPr wrap="none" rtlCol="0">
            <a:spAutoFit/>
          </a:bodyPr>
          <a:lstStyle/>
          <a:p>
            <a:r>
              <a:rPr lang="en-US" sz="1100" dirty="0"/>
              <a:t>R2 = 0.9963</a:t>
            </a:r>
          </a:p>
        </p:txBody>
      </p:sp>
      <p:pic>
        <p:nvPicPr>
          <p:cNvPr id="55" name="Picture 54" descr="Chart, line chart&#10;&#10;Description automatically generated">
            <a:extLst>
              <a:ext uri="{FF2B5EF4-FFF2-40B4-BE49-F238E27FC236}">
                <a16:creationId xmlns:a16="http://schemas.microsoft.com/office/drawing/2014/main" id="{2595DDE4-1A13-4139-8DBB-7CE0A5BCF502}"/>
              </a:ext>
            </a:extLst>
          </p:cNvPr>
          <p:cNvPicPr>
            <a:picLocks noChangeAspect="1"/>
          </p:cNvPicPr>
          <p:nvPr/>
        </p:nvPicPr>
        <p:blipFill>
          <a:blip r:embed="rId11"/>
          <a:stretch>
            <a:fillRect/>
          </a:stretch>
        </p:blipFill>
        <p:spPr>
          <a:xfrm>
            <a:off x="10547468" y="4360228"/>
            <a:ext cx="1519011" cy="982092"/>
          </a:xfrm>
          <a:prstGeom prst="rect">
            <a:avLst/>
          </a:prstGeom>
        </p:spPr>
      </p:pic>
      <p:sp>
        <p:nvSpPr>
          <p:cNvPr id="57" name="TextBox 56">
            <a:extLst>
              <a:ext uri="{FF2B5EF4-FFF2-40B4-BE49-F238E27FC236}">
                <a16:creationId xmlns:a16="http://schemas.microsoft.com/office/drawing/2014/main" id="{5F5597B9-5556-402E-89B6-45AAB088BC9D}"/>
              </a:ext>
            </a:extLst>
          </p:cNvPr>
          <p:cNvSpPr txBox="1"/>
          <p:nvPr/>
        </p:nvSpPr>
        <p:spPr>
          <a:xfrm>
            <a:off x="11049195" y="5346848"/>
            <a:ext cx="954107" cy="261610"/>
          </a:xfrm>
          <a:prstGeom prst="rect">
            <a:avLst/>
          </a:prstGeom>
          <a:noFill/>
        </p:spPr>
        <p:txBody>
          <a:bodyPr wrap="square">
            <a:spAutoFit/>
          </a:bodyPr>
          <a:lstStyle/>
          <a:p>
            <a:r>
              <a:rPr lang="en-US" sz="1100" dirty="0"/>
              <a:t>R2 = 0.974</a:t>
            </a:r>
          </a:p>
        </p:txBody>
      </p:sp>
      <p:sp>
        <p:nvSpPr>
          <p:cNvPr id="58" name="TextBox 57">
            <a:extLst>
              <a:ext uri="{FF2B5EF4-FFF2-40B4-BE49-F238E27FC236}">
                <a16:creationId xmlns:a16="http://schemas.microsoft.com/office/drawing/2014/main" id="{C158BDA5-06FB-45D0-A469-05D83E677859}"/>
              </a:ext>
            </a:extLst>
          </p:cNvPr>
          <p:cNvSpPr txBox="1"/>
          <p:nvPr/>
        </p:nvSpPr>
        <p:spPr>
          <a:xfrm>
            <a:off x="10903755" y="1536015"/>
            <a:ext cx="842562" cy="261610"/>
          </a:xfrm>
          <a:prstGeom prst="rect">
            <a:avLst/>
          </a:prstGeom>
          <a:noFill/>
        </p:spPr>
        <p:txBody>
          <a:bodyPr wrap="square" rtlCol="0">
            <a:spAutoFit/>
          </a:bodyPr>
          <a:lstStyle/>
          <a:p>
            <a:r>
              <a:rPr lang="en-US" sz="1100" b="1" dirty="0"/>
              <a:t>6switchpi2</a:t>
            </a:r>
          </a:p>
        </p:txBody>
      </p:sp>
      <p:sp>
        <p:nvSpPr>
          <p:cNvPr id="59" name="TextBox 58">
            <a:extLst>
              <a:ext uri="{FF2B5EF4-FFF2-40B4-BE49-F238E27FC236}">
                <a16:creationId xmlns:a16="http://schemas.microsoft.com/office/drawing/2014/main" id="{DF01EE36-BD98-4A3C-B2EE-FAED48E1F067}"/>
              </a:ext>
            </a:extLst>
          </p:cNvPr>
          <p:cNvSpPr txBox="1"/>
          <p:nvPr/>
        </p:nvSpPr>
        <p:spPr>
          <a:xfrm>
            <a:off x="10921981" y="6136755"/>
            <a:ext cx="954107" cy="261610"/>
          </a:xfrm>
          <a:prstGeom prst="rect">
            <a:avLst/>
          </a:prstGeom>
          <a:noFill/>
        </p:spPr>
        <p:txBody>
          <a:bodyPr wrap="square">
            <a:spAutoFit/>
          </a:bodyPr>
          <a:lstStyle/>
          <a:p>
            <a:r>
              <a:rPr lang="en-US" sz="1100" dirty="0"/>
              <a:t>same for A2</a:t>
            </a:r>
          </a:p>
        </p:txBody>
      </p:sp>
      <p:sp>
        <p:nvSpPr>
          <p:cNvPr id="60" name="TextBox 59">
            <a:extLst>
              <a:ext uri="{FF2B5EF4-FFF2-40B4-BE49-F238E27FC236}">
                <a16:creationId xmlns:a16="http://schemas.microsoft.com/office/drawing/2014/main" id="{46303FBE-15AD-420D-81D0-86F37DB23A9E}"/>
              </a:ext>
            </a:extLst>
          </p:cNvPr>
          <p:cNvSpPr txBox="1"/>
          <p:nvPr/>
        </p:nvSpPr>
        <p:spPr>
          <a:xfrm>
            <a:off x="10385194" y="2084388"/>
            <a:ext cx="1888659" cy="307777"/>
          </a:xfrm>
          <a:prstGeom prst="rect">
            <a:avLst/>
          </a:prstGeom>
          <a:noFill/>
        </p:spPr>
        <p:txBody>
          <a:bodyPr wrap="none" rtlCol="0">
            <a:spAutoFit/>
          </a:bodyPr>
          <a:lstStyle/>
          <a:p>
            <a:r>
              <a:rPr lang="en-US" sz="1400" dirty="0"/>
              <a:t>72457.4 (but, 128x801)</a:t>
            </a:r>
          </a:p>
        </p:txBody>
      </p:sp>
      <p:pic>
        <p:nvPicPr>
          <p:cNvPr id="62" name="Picture 61" descr="Chart, line chart&#10;&#10;Description automatically generated">
            <a:extLst>
              <a:ext uri="{FF2B5EF4-FFF2-40B4-BE49-F238E27FC236}">
                <a16:creationId xmlns:a16="http://schemas.microsoft.com/office/drawing/2014/main" id="{954562C8-CDF0-4E0D-8C0F-81DF804815EC}"/>
              </a:ext>
            </a:extLst>
          </p:cNvPr>
          <p:cNvPicPr>
            <a:picLocks noChangeAspect="1"/>
          </p:cNvPicPr>
          <p:nvPr/>
        </p:nvPicPr>
        <p:blipFill>
          <a:blip r:embed="rId12"/>
          <a:stretch>
            <a:fillRect/>
          </a:stretch>
        </p:blipFill>
        <p:spPr>
          <a:xfrm>
            <a:off x="1531988" y="2626192"/>
            <a:ext cx="1434495" cy="929792"/>
          </a:xfrm>
          <a:prstGeom prst="rect">
            <a:avLst/>
          </a:prstGeom>
        </p:spPr>
      </p:pic>
      <p:sp>
        <p:nvSpPr>
          <p:cNvPr id="63" name="TextBox 62">
            <a:extLst>
              <a:ext uri="{FF2B5EF4-FFF2-40B4-BE49-F238E27FC236}">
                <a16:creationId xmlns:a16="http://schemas.microsoft.com/office/drawing/2014/main" id="{EA9EF132-105C-4100-B5A9-BE14A265CBAA}"/>
              </a:ext>
            </a:extLst>
          </p:cNvPr>
          <p:cNvSpPr txBox="1"/>
          <p:nvPr/>
        </p:nvSpPr>
        <p:spPr>
          <a:xfrm>
            <a:off x="1880067" y="3555984"/>
            <a:ext cx="864339" cy="261610"/>
          </a:xfrm>
          <a:prstGeom prst="rect">
            <a:avLst/>
          </a:prstGeom>
          <a:noFill/>
        </p:spPr>
        <p:txBody>
          <a:bodyPr wrap="none" rtlCol="0">
            <a:spAutoFit/>
          </a:bodyPr>
          <a:lstStyle/>
          <a:p>
            <a:r>
              <a:rPr lang="en-US" sz="1100" dirty="0"/>
              <a:t>R2 = 0.9961</a:t>
            </a:r>
          </a:p>
        </p:txBody>
      </p:sp>
      <p:sp>
        <p:nvSpPr>
          <p:cNvPr id="64" name="TextBox 63">
            <a:extLst>
              <a:ext uri="{FF2B5EF4-FFF2-40B4-BE49-F238E27FC236}">
                <a16:creationId xmlns:a16="http://schemas.microsoft.com/office/drawing/2014/main" id="{FD971633-4F82-4793-9D2C-314445AF7A46}"/>
              </a:ext>
            </a:extLst>
          </p:cNvPr>
          <p:cNvSpPr txBox="1"/>
          <p:nvPr/>
        </p:nvSpPr>
        <p:spPr>
          <a:xfrm>
            <a:off x="1875055" y="1548098"/>
            <a:ext cx="888385" cy="261610"/>
          </a:xfrm>
          <a:prstGeom prst="rect">
            <a:avLst/>
          </a:prstGeom>
          <a:noFill/>
        </p:spPr>
        <p:txBody>
          <a:bodyPr wrap="none" rtlCol="0">
            <a:spAutoFit/>
          </a:bodyPr>
          <a:lstStyle/>
          <a:p>
            <a:r>
              <a:rPr lang="en-US" sz="1100" b="1" dirty="0"/>
              <a:t>6 switch old</a:t>
            </a:r>
          </a:p>
        </p:txBody>
      </p:sp>
      <p:sp>
        <p:nvSpPr>
          <p:cNvPr id="65" name="TextBox 64">
            <a:extLst>
              <a:ext uri="{FF2B5EF4-FFF2-40B4-BE49-F238E27FC236}">
                <a16:creationId xmlns:a16="http://schemas.microsoft.com/office/drawing/2014/main" id="{DC4E4303-B460-4C74-A3AE-250A16ACA4D9}"/>
              </a:ext>
            </a:extLst>
          </p:cNvPr>
          <p:cNvSpPr txBox="1"/>
          <p:nvPr/>
        </p:nvSpPr>
        <p:spPr>
          <a:xfrm>
            <a:off x="1775616" y="1997565"/>
            <a:ext cx="1053247" cy="469359"/>
          </a:xfrm>
          <a:prstGeom prst="rect">
            <a:avLst/>
          </a:prstGeom>
          <a:noFill/>
        </p:spPr>
        <p:txBody>
          <a:bodyPr wrap="square" rtlCol="0">
            <a:spAutoFit/>
          </a:bodyPr>
          <a:lstStyle/>
          <a:p>
            <a:pPr algn="ctr"/>
            <a:r>
              <a:rPr lang="en-US" sz="1400" dirty="0"/>
              <a:t>80.0</a:t>
            </a:r>
          </a:p>
          <a:p>
            <a:pPr algn="ctr"/>
            <a:r>
              <a:rPr lang="en-US" sz="1000" dirty="0" err="1"/>
              <a:t>allshifted</a:t>
            </a:r>
            <a:r>
              <a:rPr lang="en-US" sz="1000" dirty="0"/>
              <a:t>: 47.2</a:t>
            </a:r>
          </a:p>
        </p:txBody>
      </p:sp>
      <p:pic>
        <p:nvPicPr>
          <p:cNvPr id="67" name="Picture 66" descr="Chart, line chart&#10;&#10;Description automatically generated">
            <a:extLst>
              <a:ext uri="{FF2B5EF4-FFF2-40B4-BE49-F238E27FC236}">
                <a16:creationId xmlns:a16="http://schemas.microsoft.com/office/drawing/2014/main" id="{22D77396-2D1D-4166-9693-7B03050AAD3D}"/>
              </a:ext>
            </a:extLst>
          </p:cNvPr>
          <p:cNvPicPr>
            <a:picLocks noChangeAspect="1"/>
          </p:cNvPicPr>
          <p:nvPr/>
        </p:nvPicPr>
        <p:blipFill>
          <a:blip r:embed="rId13"/>
          <a:stretch>
            <a:fillRect/>
          </a:stretch>
        </p:blipFill>
        <p:spPr>
          <a:xfrm>
            <a:off x="1541720" y="4381755"/>
            <a:ext cx="1441131" cy="928283"/>
          </a:xfrm>
          <a:prstGeom prst="rect">
            <a:avLst/>
          </a:prstGeom>
        </p:spPr>
      </p:pic>
      <p:sp>
        <p:nvSpPr>
          <p:cNvPr id="68" name="TextBox 67">
            <a:extLst>
              <a:ext uri="{FF2B5EF4-FFF2-40B4-BE49-F238E27FC236}">
                <a16:creationId xmlns:a16="http://schemas.microsoft.com/office/drawing/2014/main" id="{701199CC-1B59-424A-89DD-A57A158337DE}"/>
              </a:ext>
            </a:extLst>
          </p:cNvPr>
          <p:cNvSpPr txBox="1"/>
          <p:nvPr/>
        </p:nvSpPr>
        <p:spPr>
          <a:xfrm>
            <a:off x="1681065" y="5367108"/>
            <a:ext cx="1290914" cy="430887"/>
          </a:xfrm>
          <a:prstGeom prst="rect">
            <a:avLst/>
          </a:prstGeom>
          <a:noFill/>
        </p:spPr>
        <p:txBody>
          <a:bodyPr wrap="square" rtlCol="0">
            <a:spAutoFit/>
          </a:bodyPr>
          <a:lstStyle/>
          <a:p>
            <a:pPr algn="ctr"/>
            <a:r>
              <a:rPr lang="en-US" sz="1100" dirty="0"/>
              <a:t>R2 = 0.922</a:t>
            </a:r>
          </a:p>
          <a:p>
            <a:pPr algn="ctr"/>
            <a:r>
              <a:rPr lang="en-US" sz="1000" dirty="0" err="1"/>
              <a:t>allshifted</a:t>
            </a:r>
            <a:r>
              <a:rPr lang="en-US" sz="1000" dirty="0"/>
              <a:t>: 0.945</a:t>
            </a:r>
          </a:p>
        </p:txBody>
      </p:sp>
      <p:sp>
        <p:nvSpPr>
          <p:cNvPr id="69" name="TextBox 68">
            <a:extLst>
              <a:ext uri="{FF2B5EF4-FFF2-40B4-BE49-F238E27FC236}">
                <a16:creationId xmlns:a16="http://schemas.microsoft.com/office/drawing/2014/main" id="{BA9B2774-D5A9-419A-9663-A03E2F52B346}"/>
              </a:ext>
            </a:extLst>
          </p:cNvPr>
          <p:cNvSpPr txBox="1"/>
          <p:nvPr/>
        </p:nvSpPr>
        <p:spPr>
          <a:xfrm>
            <a:off x="1775616" y="6146526"/>
            <a:ext cx="1099694" cy="261610"/>
          </a:xfrm>
          <a:prstGeom prst="rect">
            <a:avLst/>
          </a:prstGeom>
          <a:noFill/>
        </p:spPr>
        <p:txBody>
          <a:bodyPr wrap="square">
            <a:spAutoFit/>
          </a:bodyPr>
          <a:lstStyle/>
          <a:p>
            <a:r>
              <a:rPr lang="en-US" sz="1100" dirty="0"/>
              <a:t>same for A2</a:t>
            </a:r>
          </a:p>
        </p:txBody>
      </p:sp>
      <p:cxnSp>
        <p:nvCxnSpPr>
          <p:cNvPr id="73" name="Straight Connector 72">
            <a:extLst>
              <a:ext uri="{FF2B5EF4-FFF2-40B4-BE49-F238E27FC236}">
                <a16:creationId xmlns:a16="http://schemas.microsoft.com/office/drawing/2014/main" id="{F4E63C6F-3926-4633-90F9-EC33DDFDE4E8}"/>
              </a:ext>
            </a:extLst>
          </p:cNvPr>
          <p:cNvCxnSpPr/>
          <p:nvPr/>
        </p:nvCxnSpPr>
        <p:spPr>
          <a:xfrm>
            <a:off x="1420588" y="1544336"/>
            <a:ext cx="0" cy="5035253"/>
          </a:xfrm>
          <a:prstGeom prst="line">
            <a:avLst/>
          </a:prstGeom>
        </p:spPr>
        <p:style>
          <a:lnRef idx="1">
            <a:schemeClr val="dk1"/>
          </a:lnRef>
          <a:fillRef idx="0">
            <a:schemeClr val="dk1"/>
          </a:fillRef>
          <a:effectRef idx="0">
            <a:schemeClr val="dk1"/>
          </a:effectRef>
          <a:fontRef idx="minor">
            <a:schemeClr val="tx1"/>
          </a:fontRef>
        </p:style>
      </p:cxnSp>
      <p:pic>
        <p:nvPicPr>
          <p:cNvPr id="75" name="Picture 74" descr="Chart, line chart&#10;&#10;Description automatically generated">
            <a:extLst>
              <a:ext uri="{FF2B5EF4-FFF2-40B4-BE49-F238E27FC236}">
                <a16:creationId xmlns:a16="http://schemas.microsoft.com/office/drawing/2014/main" id="{7C2519E6-B1BC-47CA-A2AD-2664CC758273}"/>
              </a:ext>
            </a:extLst>
          </p:cNvPr>
          <p:cNvPicPr>
            <a:picLocks noChangeAspect="1"/>
          </p:cNvPicPr>
          <p:nvPr/>
        </p:nvPicPr>
        <p:blipFill>
          <a:blip r:embed="rId14"/>
          <a:stretch>
            <a:fillRect/>
          </a:stretch>
        </p:blipFill>
        <p:spPr>
          <a:xfrm>
            <a:off x="4521783" y="2626588"/>
            <a:ext cx="1447161" cy="929396"/>
          </a:xfrm>
          <a:prstGeom prst="rect">
            <a:avLst/>
          </a:prstGeom>
        </p:spPr>
      </p:pic>
      <p:sp>
        <p:nvSpPr>
          <p:cNvPr id="76" name="TextBox 75">
            <a:extLst>
              <a:ext uri="{FF2B5EF4-FFF2-40B4-BE49-F238E27FC236}">
                <a16:creationId xmlns:a16="http://schemas.microsoft.com/office/drawing/2014/main" id="{3407D6B1-E4B0-44C8-B998-F6CBD7257262}"/>
              </a:ext>
            </a:extLst>
          </p:cNvPr>
          <p:cNvSpPr txBox="1"/>
          <p:nvPr/>
        </p:nvSpPr>
        <p:spPr>
          <a:xfrm>
            <a:off x="4904305" y="3560563"/>
            <a:ext cx="864339" cy="261610"/>
          </a:xfrm>
          <a:prstGeom prst="rect">
            <a:avLst/>
          </a:prstGeom>
          <a:noFill/>
        </p:spPr>
        <p:txBody>
          <a:bodyPr wrap="none" rtlCol="0">
            <a:spAutoFit/>
          </a:bodyPr>
          <a:lstStyle/>
          <a:p>
            <a:r>
              <a:rPr lang="en-US" sz="1100" dirty="0"/>
              <a:t>R2 = 0.9961</a:t>
            </a:r>
          </a:p>
        </p:txBody>
      </p:sp>
      <p:sp>
        <p:nvSpPr>
          <p:cNvPr id="77" name="TextBox 76">
            <a:extLst>
              <a:ext uri="{FF2B5EF4-FFF2-40B4-BE49-F238E27FC236}">
                <a16:creationId xmlns:a16="http://schemas.microsoft.com/office/drawing/2014/main" id="{00C54783-6825-4AE9-BB78-CB49F4E4F569}"/>
              </a:ext>
            </a:extLst>
          </p:cNvPr>
          <p:cNvSpPr txBox="1"/>
          <p:nvPr/>
        </p:nvSpPr>
        <p:spPr>
          <a:xfrm>
            <a:off x="4572141" y="1555615"/>
            <a:ext cx="1635384" cy="261610"/>
          </a:xfrm>
          <a:prstGeom prst="rect">
            <a:avLst/>
          </a:prstGeom>
          <a:noFill/>
        </p:spPr>
        <p:txBody>
          <a:bodyPr wrap="none" rtlCol="0">
            <a:spAutoFit/>
          </a:bodyPr>
          <a:lstStyle/>
          <a:p>
            <a:r>
              <a:rPr lang="en-US" sz="1100" b="1" dirty="0"/>
              <a:t>5switchpi2 every other 1</a:t>
            </a:r>
          </a:p>
        </p:txBody>
      </p:sp>
      <p:sp>
        <p:nvSpPr>
          <p:cNvPr id="78" name="TextBox 77">
            <a:extLst>
              <a:ext uri="{FF2B5EF4-FFF2-40B4-BE49-F238E27FC236}">
                <a16:creationId xmlns:a16="http://schemas.microsoft.com/office/drawing/2014/main" id="{B6B40B73-5BE7-4F51-B5FB-0414794DF151}"/>
              </a:ext>
            </a:extLst>
          </p:cNvPr>
          <p:cNvSpPr txBox="1"/>
          <p:nvPr/>
        </p:nvSpPr>
        <p:spPr>
          <a:xfrm>
            <a:off x="5058483" y="2068018"/>
            <a:ext cx="641522" cy="307777"/>
          </a:xfrm>
          <a:prstGeom prst="rect">
            <a:avLst/>
          </a:prstGeom>
          <a:noFill/>
        </p:spPr>
        <p:txBody>
          <a:bodyPr wrap="none" rtlCol="0">
            <a:spAutoFit/>
          </a:bodyPr>
          <a:lstStyle/>
          <a:p>
            <a:r>
              <a:rPr lang="en-US" sz="1400" dirty="0"/>
              <a:t>23310</a:t>
            </a:r>
          </a:p>
        </p:txBody>
      </p:sp>
      <p:pic>
        <p:nvPicPr>
          <p:cNvPr id="80" name="Picture 79" descr="Chart, line chart&#10;&#10;Description automatically generated">
            <a:extLst>
              <a:ext uri="{FF2B5EF4-FFF2-40B4-BE49-F238E27FC236}">
                <a16:creationId xmlns:a16="http://schemas.microsoft.com/office/drawing/2014/main" id="{F909D587-2B21-4CF5-87E1-4B7A404205B3}"/>
              </a:ext>
            </a:extLst>
          </p:cNvPr>
          <p:cNvPicPr>
            <a:picLocks noChangeAspect="1"/>
          </p:cNvPicPr>
          <p:nvPr/>
        </p:nvPicPr>
        <p:blipFill>
          <a:blip r:embed="rId15"/>
          <a:stretch>
            <a:fillRect/>
          </a:stretch>
        </p:blipFill>
        <p:spPr>
          <a:xfrm>
            <a:off x="4518647" y="4388697"/>
            <a:ext cx="1441131" cy="924204"/>
          </a:xfrm>
          <a:prstGeom prst="rect">
            <a:avLst/>
          </a:prstGeom>
        </p:spPr>
      </p:pic>
      <p:sp>
        <p:nvSpPr>
          <p:cNvPr id="81" name="TextBox 80">
            <a:extLst>
              <a:ext uri="{FF2B5EF4-FFF2-40B4-BE49-F238E27FC236}">
                <a16:creationId xmlns:a16="http://schemas.microsoft.com/office/drawing/2014/main" id="{810C3B54-E00E-4C7F-B97C-9094F21FCFF5}"/>
              </a:ext>
            </a:extLst>
          </p:cNvPr>
          <p:cNvSpPr txBox="1"/>
          <p:nvPr/>
        </p:nvSpPr>
        <p:spPr>
          <a:xfrm>
            <a:off x="4907303" y="5361238"/>
            <a:ext cx="792205" cy="261610"/>
          </a:xfrm>
          <a:prstGeom prst="rect">
            <a:avLst/>
          </a:prstGeom>
          <a:noFill/>
        </p:spPr>
        <p:txBody>
          <a:bodyPr wrap="none" rtlCol="0">
            <a:spAutoFit/>
          </a:bodyPr>
          <a:lstStyle/>
          <a:p>
            <a:r>
              <a:rPr lang="en-US" sz="1100" dirty="0"/>
              <a:t>R2 = 0.937</a:t>
            </a:r>
          </a:p>
        </p:txBody>
      </p:sp>
      <p:sp>
        <p:nvSpPr>
          <p:cNvPr id="82" name="TextBox 81">
            <a:extLst>
              <a:ext uri="{FF2B5EF4-FFF2-40B4-BE49-F238E27FC236}">
                <a16:creationId xmlns:a16="http://schemas.microsoft.com/office/drawing/2014/main" id="{63EDC75B-C4A5-4DEE-93EC-93B34B723124}"/>
              </a:ext>
            </a:extLst>
          </p:cNvPr>
          <p:cNvSpPr txBox="1"/>
          <p:nvPr/>
        </p:nvSpPr>
        <p:spPr>
          <a:xfrm>
            <a:off x="4944361" y="6141225"/>
            <a:ext cx="911860" cy="261610"/>
          </a:xfrm>
          <a:prstGeom prst="rect">
            <a:avLst/>
          </a:prstGeom>
          <a:noFill/>
        </p:spPr>
        <p:txBody>
          <a:bodyPr wrap="square">
            <a:spAutoFit/>
          </a:bodyPr>
          <a:lstStyle/>
          <a:p>
            <a:r>
              <a:rPr lang="en-US" sz="1100" dirty="0"/>
              <a:t>same for A2</a:t>
            </a:r>
          </a:p>
        </p:txBody>
      </p:sp>
      <p:cxnSp>
        <p:nvCxnSpPr>
          <p:cNvPr id="84" name="Straight Connector 83">
            <a:extLst>
              <a:ext uri="{FF2B5EF4-FFF2-40B4-BE49-F238E27FC236}">
                <a16:creationId xmlns:a16="http://schemas.microsoft.com/office/drawing/2014/main" id="{791C1FBC-989C-40C0-AEB1-41F1BD2A20F3}"/>
              </a:ext>
            </a:extLst>
          </p:cNvPr>
          <p:cNvCxnSpPr/>
          <p:nvPr/>
        </p:nvCxnSpPr>
        <p:spPr>
          <a:xfrm>
            <a:off x="346717" y="1924086"/>
            <a:ext cx="11719762"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descr="Chart, line chart&#10;&#10;Description automatically generated">
            <a:extLst>
              <a:ext uri="{FF2B5EF4-FFF2-40B4-BE49-F238E27FC236}">
                <a16:creationId xmlns:a16="http://schemas.microsoft.com/office/drawing/2014/main" id="{BF59BFEF-60F8-47CB-8ACD-9FD0FB82266D}"/>
              </a:ext>
            </a:extLst>
          </p:cNvPr>
          <p:cNvPicPr>
            <a:picLocks noChangeAspect="1"/>
          </p:cNvPicPr>
          <p:nvPr/>
        </p:nvPicPr>
        <p:blipFill>
          <a:blip r:embed="rId16"/>
          <a:stretch>
            <a:fillRect/>
          </a:stretch>
        </p:blipFill>
        <p:spPr>
          <a:xfrm>
            <a:off x="3018189" y="4373750"/>
            <a:ext cx="1447120" cy="936288"/>
          </a:xfrm>
          <a:prstGeom prst="rect">
            <a:avLst/>
          </a:prstGeom>
        </p:spPr>
      </p:pic>
    </p:spTree>
    <p:extLst>
      <p:ext uri="{BB962C8B-B14F-4D97-AF65-F5344CB8AC3E}">
        <p14:creationId xmlns:p14="http://schemas.microsoft.com/office/powerpoint/2010/main" val="351767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69AEB-0D27-4841-B436-E623B9CBF2F1}"/>
              </a:ext>
            </a:extLst>
          </p:cNvPr>
          <p:cNvSpPr>
            <a:spLocks noGrp="1"/>
          </p:cNvSpPr>
          <p:nvPr>
            <p:ph type="title"/>
          </p:nvPr>
        </p:nvSpPr>
        <p:spPr>
          <a:xfrm>
            <a:off x="732323" y="278499"/>
            <a:ext cx="10515600" cy="1325563"/>
          </a:xfrm>
        </p:spPr>
        <p:txBody>
          <a:bodyPr/>
          <a:lstStyle/>
          <a:p>
            <a:r>
              <a:rPr lang="en-US" dirty="0"/>
              <a:t>Making guesses/misc. thoughts</a:t>
            </a:r>
          </a:p>
        </p:txBody>
      </p:sp>
      <p:sp>
        <p:nvSpPr>
          <p:cNvPr id="3" name="Content Placeholder 2">
            <a:extLst>
              <a:ext uri="{FF2B5EF4-FFF2-40B4-BE49-F238E27FC236}">
                <a16:creationId xmlns:a16="http://schemas.microsoft.com/office/drawing/2014/main" id="{66000719-1D4D-42C9-8C33-70F887512BF4}"/>
              </a:ext>
            </a:extLst>
          </p:cNvPr>
          <p:cNvSpPr>
            <a:spLocks noGrp="1"/>
          </p:cNvSpPr>
          <p:nvPr>
            <p:ph idx="1"/>
          </p:nvPr>
        </p:nvSpPr>
        <p:spPr>
          <a:xfrm>
            <a:off x="838200" y="1411557"/>
            <a:ext cx="10515600" cy="5148252"/>
          </a:xfrm>
        </p:spPr>
        <p:txBody>
          <a:bodyPr>
            <a:normAutofit fontScale="92500" lnSpcReduction="10000"/>
          </a:bodyPr>
          <a:lstStyle/>
          <a:p>
            <a:r>
              <a:rPr lang="en-US" sz="1800" dirty="0"/>
              <a:t>My guess: Just make OPDs as small as possible (change the dL value). </a:t>
            </a:r>
          </a:p>
          <a:p>
            <a:pPr lvl="1"/>
            <a:r>
              <a:rPr lang="en-US" sz="1600" dirty="0"/>
              <a:t>Just run a simulation with dL smaller (dL = 10?) </a:t>
            </a:r>
          </a:p>
          <a:p>
            <a:pPr lvl="2"/>
            <a:r>
              <a:rPr lang="en-US" sz="1400" dirty="0"/>
              <a:t>Plots seem to lose finer detail with larger FSRs/smaller OPDs</a:t>
            </a:r>
            <a:br>
              <a:rPr lang="en-US" sz="1400" dirty="0"/>
            </a:br>
            <a:endParaRPr lang="en-US" sz="1400" dirty="0"/>
          </a:p>
          <a:p>
            <a:r>
              <a:rPr lang="en-US" sz="1800" dirty="0"/>
              <a:t>Maybe make limits on what the largest &amp; smallest FSR should be?</a:t>
            </a:r>
          </a:p>
          <a:p>
            <a:pPr lvl="1"/>
            <a:r>
              <a:rPr lang="en-US" sz="1600" dirty="0"/>
              <a:t>Make half-period of largest FSR transmission span the full bandwidth: </a:t>
            </a:r>
            <a:r>
              <a:rPr lang="el-GR" sz="1600" dirty="0"/>
              <a:t>λ</a:t>
            </a:r>
            <a:r>
              <a:rPr lang="en-US" sz="1600" baseline="30000" dirty="0"/>
              <a:t>2</a:t>
            </a:r>
            <a:r>
              <a:rPr lang="en-US" sz="1600" dirty="0"/>
              <a:t> / (</a:t>
            </a:r>
            <a:r>
              <a:rPr lang="en-US" sz="1600" dirty="0" err="1"/>
              <a:t>nL</a:t>
            </a:r>
            <a:r>
              <a:rPr lang="en-US" sz="1600" dirty="0"/>
              <a:t>) = 2 * (</a:t>
            </a:r>
            <a:r>
              <a:rPr lang="el-GR" sz="1600" dirty="0"/>
              <a:t>λ</a:t>
            </a:r>
            <a:r>
              <a:rPr lang="en-US" sz="1600" dirty="0"/>
              <a:t>_max – </a:t>
            </a:r>
            <a:r>
              <a:rPr lang="el-GR" sz="1600" dirty="0"/>
              <a:t>λ</a:t>
            </a:r>
            <a:r>
              <a:rPr lang="en-US" sz="1600" dirty="0"/>
              <a:t>_min)</a:t>
            </a:r>
          </a:p>
          <a:p>
            <a:pPr lvl="1"/>
            <a:r>
              <a:rPr lang="en-US" sz="1600" dirty="0"/>
              <a:t>Make half-period of smallest FSR transmission equal to our target resolution: Rayleigh = 4 * resolution</a:t>
            </a:r>
          </a:p>
          <a:p>
            <a:pPr lvl="1"/>
            <a:r>
              <a:rPr lang="en-US" sz="1600" dirty="0"/>
              <a:t>Potentially the solution? However, dL changes not only the spacing between FSRs but also the largest FSR</a:t>
            </a:r>
          </a:p>
          <a:p>
            <a:pPr lvl="1"/>
            <a:r>
              <a:rPr lang="en-US" sz="1600" dirty="0"/>
              <a:t>Would need to introduce an </a:t>
            </a:r>
            <a:r>
              <a:rPr lang="en-US" sz="1600" dirty="0" err="1"/>
              <a:t>sL</a:t>
            </a:r>
            <a:r>
              <a:rPr lang="en-US" sz="1600" dirty="0"/>
              <a:t> such that L = a * dL + </a:t>
            </a:r>
            <a:r>
              <a:rPr lang="en-US" sz="1600" dirty="0" err="1"/>
              <a:t>sL</a:t>
            </a:r>
            <a:r>
              <a:rPr lang="en-US" sz="1600" dirty="0"/>
              <a:t> (</a:t>
            </a:r>
            <a:r>
              <a:rPr lang="en-US" sz="1600" dirty="0" err="1"/>
              <a:t>sL</a:t>
            </a:r>
            <a:r>
              <a:rPr lang="en-US" sz="1600" dirty="0"/>
              <a:t> here would be making one arm permanently longer than other)</a:t>
            </a:r>
            <a:br>
              <a:rPr lang="en-US" sz="1600" dirty="0"/>
            </a:br>
            <a:endParaRPr lang="en-US" sz="1600" dirty="0"/>
          </a:p>
          <a:p>
            <a:r>
              <a:rPr lang="en-US" sz="2000" dirty="0"/>
              <a:t>Linear algebra literature? </a:t>
            </a:r>
          </a:p>
          <a:p>
            <a:pPr lvl="1"/>
            <a:r>
              <a:rPr lang="en-US" sz="1600" dirty="0"/>
              <a:t>So far, all the articles I’m finding online are about </a:t>
            </a:r>
            <a:r>
              <a:rPr lang="en-US" sz="1600" i="1" dirty="0"/>
              <a:t>how to solve</a:t>
            </a:r>
            <a:r>
              <a:rPr lang="en-US" sz="1600" dirty="0"/>
              <a:t> an underdetermined system, not how to </a:t>
            </a:r>
            <a:r>
              <a:rPr lang="en-US" sz="1600" i="1" dirty="0"/>
              <a:t>define</a:t>
            </a:r>
            <a:r>
              <a:rPr lang="en-US" sz="1600" dirty="0"/>
              <a:t> an underdetermined system so there is the least noise/it provides the best reconstruction. Still looking.</a:t>
            </a:r>
          </a:p>
          <a:p>
            <a:pPr lvl="1"/>
            <a:endParaRPr lang="en-US" sz="1600" dirty="0"/>
          </a:p>
          <a:p>
            <a:r>
              <a:rPr lang="en-US" sz="2000" dirty="0"/>
              <a:t>Also briefly: Calculate approximate experimental error from data: 0.884%. </a:t>
            </a:r>
          </a:p>
          <a:p>
            <a:pPr lvl="1"/>
            <a:r>
              <a:rPr lang="en-US" sz="1600" dirty="0"/>
              <a:t>BUT doesn’t really match up with the graphs? R2 of the experimental is a lot lower. For now, 3% centered at 0 is fine.</a:t>
            </a:r>
            <a:br>
              <a:rPr lang="en-US" sz="1600" dirty="0"/>
            </a:br>
            <a:endParaRPr lang="en-US" sz="1600" dirty="0"/>
          </a:p>
          <a:p>
            <a:r>
              <a:rPr lang="en-US" sz="2100" b="1" dirty="0"/>
              <a:t>Trial and error is too confusing and too much. Try grid search:</a:t>
            </a:r>
          </a:p>
          <a:p>
            <a:pPr lvl="1"/>
            <a:r>
              <a:rPr lang="en-US" sz="1600" b="1" dirty="0"/>
              <a:t>First for simplicity, varying dL and # of switches present</a:t>
            </a:r>
          </a:p>
          <a:p>
            <a:pPr lvl="1"/>
            <a:r>
              <a:rPr lang="en-US" sz="1600" b="1" dirty="0"/>
              <a:t>Measure the final R^2 value after 3% applied noise</a:t>
            </a:r>
          </a:p>
        </p:txBody>
      </p:sp>
      <p:pic>
        <p:nvPicPr>
          <p:cNvPr id="6" name="Picture 5" descr="Chart, histogram&#10;&#10;Description automatically generated">
            <a:extLst>
              <a:ext uri="{FF2B5EF4-FFF2-40B4-BE49-F238E27FC236}">
                <a16:creationId xmlns:a16="http://schemas.microsoft.com/office/drawing/2014/main" id="{5CCD9DEA-8257-4768-B73B-E86EA19AA264}"/>
              </a:ext>
            </a:extLst>
          </p:cNvPr>
          <p:cNvPicPr>
            <a:picLocks noChangeAspect="1"/>
          </p:cNvPicPr>
          <p:nvPr/>
        </p:nvPicPr>
        <p:blipFill>
          <a:blip r:embed="rId2"/>
          <a:stretch>
            <a:fillRect/>
          </a:stretch>
        </p:blipFill>
        <p:spPr>
          <a:xfrm>
            <a:off x="7746622" y="1218315"/>
            <a:ext cx="4102077" cy="1439116"/>
          </a:xfrm>
          <a:prstGeom prst="rect">
            <a:avLst/>
          </a:prstGeom>
        </p:spPr>
      </p:pic>
      <p:pic>
        <p:nvPicPr>
          <p:cNvPr id="7" name="Picture 6" descr="Chart, histogram&#10;&#10;Description automatically generated">
            <a:extLst>
              <a:ext uri="{FF2B5EF4-FFF2-40B4-BE49-F238E27FC236}">
                <a16:creationId xmlns:a16="http://schemas.microsoft.com/office/drawing/2014/main" id="{160E888B-7E17-4ED9-8238-6C9609E552AE}"/>
              </a:ext>
            </a:extLst>
          </p:cNvPr>
          <p:cNvPicPr>
            <a:picLocks noChangeAspect="1"/>
          </p:cNvPicPr>
          <p:nvPr/>
        </p:nvPicPr>
        <p:blipFill>
          <a:blip r:embed="rId3"/>
          <a:stretch>
            <a:fillRect/>
          </a:stretch>
        </p:blipFill>
        <p:spPr>
          <a:xfrm>
            <a:off x="9980808" y="5548245"/>
            <a:ext cx="1594056" cy="1129768"/>
          </a:xfrm>
          <a:prstGeom prst="rect">
            <a:avLst/>
          </a:prstGeom>
        </p:spPr>
      </p:pic>
    </p:spTree>
    <p:extLst>
      <p:ext uri="{BB962C8B-B14F-4D97-AF65-F5344CB8AC3E}">
        <p14:creationId xmlns:p14="http://schemas.microsoft.com/office/powerpoint/2010/main" val="490955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ED78-4EE2-4CAE-A351-27E77D40C55C}"/>
              </a:ext>
            </a:extLst>
          </p:cNvPr>
          <p:cNvSpPr>
            <a:spLocks noGrp="1"/>
          </p:cNvSpPr>
          <p:nvPr>
            <p:ph type="title"/>
          </p:nvPr>
        </p:nvSpPr>
        <p:spPr/>
        <p:txBody>
          <a:bodyPr/>
          <a:lstStyle/>
          <a:p>
            <a:r>
              <a:rPr lang="en-US" dirty="0"/>
              <a:t>Theoretical A Matrix Calculation</a:t>
            </a:r>
          </a:p>
        </p:txBody>
      </p:sp>
      <p:sp>
        <p:nvSpPr>
          <p:cNvPr id="3" name="Content Placeholder 2">
            <a:extLst>
              <a:ext uri="{FF2B5EF4-FFF2-40B4-BE49-F238E27FC236}">
                <a16:creationId xmlns:a16="http://schemas.microsoft.com/office/drawing/2014/main" id="{41D4157B-34F2-4844-A2C0-01A3B8C14D33}"/>
              </a:ext>
            </a:extLst>
          </p:cNvPr>
          <p:cNvSpPr>
            <a:spLocks noGrp="1"/>
          </p:cNvSpPr>
          <p:nvPr>
            <p:ph idx="1"/>
          </p:nvPr>
        </p:nvSpPr>
        <p:spPr>
          <a:xfrm>
            <a:off x="838200" y="1690688"/>
            <a:ext cx="10866120" cy="4802187"/>
          </a:xfrm>
        </p:spPr>
        <p:txBody>
          <a:bodyPr>
            <a:normAutofit lnSpcReduction="10000"/>
          </a:bodyPr>
          <a:lstStyle/>
          <a:p>
            <a:r>
              <a:rPr lang="en-US" sz="2400" dirty="0"/>
              <a:t>Takes too long to run Lumerical simulation to get A matrix</a:t>
            </a:r>
          </a:p>
          <a:p>
            <a:pPr lvl="1"/>
            <a:r>
              <a:rPr lang="en-US" sz="2000" dirty="0"/>
              <a:t>30 minutes to obtain one A matrix. For grid search would need 30+ A matrices</a:t>
            </a:r>
          </a:p>
          <a:p>
            <a:r>
              <a:rPr lang="en-US" sz="2400" dirty="0"/>
              <a:t>Use theory to derive A matrix in terms of dL and # samples in code:</a:t>
            </a:r>
          </a:p>
          <a:p>
            <a:endParaRPr lang="en-US" sz="2400" dirty="0"/>
          </a:p>
          <a:p>
            <a:endParaRPr lang="en-US" sz="2400" dirty="0"/>
          </a:p>
          <a:p>
            <a:endParaRPr lang="en-US" sz="2400" dirty="0"/>
          </a:p>
          <a:p>
            <a:endParaRPr lang="en-US" sz="2400" dirty="0"/>
          </a:p>
          <a:p>
            <a:pPr lvl="1"/>
            <a:r>
              <a:rPr lang="en-US" sz="2000" dirty="0"/>
              <a:t>A lot faster, can use this as pre-simulation optimization?</a:t>
            </a:r>
          </a:p>
          <a:p>
            <a:pPr lvl="1"/>
            <a:r>
              <a:rPr lang="en-US" sz="2000" dirty="0"/>
              <a:t>Assumptions:</a:t>
            </a:r>
          </a:p>
          <a:p>
            <a:pPr lvl="2"/>
            <a:r>
              <a:rPr lang="en-US" sz="1800" dirty="0"/>
              <a:t>There is no waveguide loss at all wavelengths</a:t>
            </a:r>
          </a:p>
          <a:p>
            <a:pPr lvl="2"/>
            <a:r>
              <a:rPr lang="en-US" sz="1800" dirty="0"/>
              <a:t>No effects of frequency-dependent phase shifting</a:t>
            </a:r>
          </a:p>
          <a:p>
            <a:pPr lvl="2"/>
            <a:r>
              <a:rPr lang="en-US" sz="1800" dirty="0"/>
              <a:t>Monochromatic wave solution is good to use here</a:t>
            </a:r>
          </a:p>
          <a:p>
            <a:pPr lvl="2"/>
            <a:r>
              <a:rPr lang="en-US" sz="1800" dirty="0"/>
              <a:t>Some transmissions are shifted due to the accumulated phase shift (probably negligible given noise)</a:t>
            </a:r>
          </a:p>
        </p:txBody>
      </p:sp>
      <p:pic>
        <p:nvPicPr>
          <p:cNvPr id="5" name="Picture 4" descr="Diagram, schematic&#10;&#10;Description automatically generated">
            <a:extLst>
              <a:ext uri="{FF2B5EF4-FFF2-40B4-BE49-F238E27FC236}">
                <a16:creationId xmlns:a16="http://schemas.microsoft.com/office/drawing/2014/main" id="{96DE86C3-981F-4D0D-A155-E1697AD1FAC4}"/>
              </a:ext>
            </a:extLst>
          </p:cNvPr>
          <p:cNvPicPr>
            <a:picLocks noChangeAspect="1"/>
          </p:cNvPicPr>
          <p:nvPr/>
        </p:nvPicPr>
        <p:blipFill>
          <a:blip r:embed="rId2"/>
          <a:stretch>
            <a:fillRect/>
          </a:stretch>
        </p:blipFill>
        <p:spPr>
          <a:xfrm>
            <a:off x="1307096" y="3045126"/>
            <a:ext cx="4323684" cy="1092476"/>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4B5D5469-0061-41E3-AE31-3A2532B7F175}"/>
              </a:ext>
            </a:extLst>
          </p:cNvPr>
          <p:cNvPicPr>
            <a:picLocks noChangeAspect="1"/>
          </p:cNvPicPr>
          <p:nvPr/>
        </p:nvPicPr>
        <p:blipFill>
          <a:blip r:embed="rId3"/>
          <a:stretch>
            <a:fillRect/>
          </a:stretch>
        </p:blipFill>
        <p:spPr>
          <a:xfrm>
            <a:off x="5746284" y="3006626"/>
            <a:ext cx="6308172" cy="119912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5E688FA-9947-4BA8-B789-186AD356C339}"/>
              </a:ext>
            </a:extLst>
          </p:cNvPr>
          <p:cNvPicPr>
            <a:picLocks noChangeAspect="1"/>
          </p:cNvPicPr>
          <p:nvPr/>
        </p:nvPicPr>
        <p:blipFill>
          <a:blip r:embed="rId4"/>
          <a:stretch>
            <a:fillRect/>
          </a:stretch>
        </p:blipFill>
        <p:spPr>
          <a:xfrm>
            <a:off x="7609319" y="4290856"/>
            <a:ext cx="4404796" cy="836115"/>
          </a:xfrm>
          <a:prstGeom prst="rect">
            <a:avLst/>
          </a:prstGeom>
        </p:spPr>
      </p:pic>
    </p:spTree>
    <p:extLst>
      <p:ext uri="{BB962C8B-B14F-4D97-AF65-F5344CB8AC3E}">
        <p14:creationId xmlns:p14="http://schemas.microsoft.com/office/powerpoint/2010/main" val="2127465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FCD44-E8D8-4DBD-9EF3-A01EA48DF15C}"/>
              </a:ext>
            </a:extLst>
          </p:cNvPr>
          <p:cNvSpPr>
            <a:spLocks noGrp="1"/>
          </p:cNvSpPr>
          <p:nvPr>
            <p:ph type="title"/>
          </p:nvPr>
        </p:nvSpPr>
        <p:spPr>
          <a:xfrm>
            <a:off x="838200" y="324305"/>
            <a:ext cx="10515600" cy="1325563"/>
          </a:xfrm>
        </p:spPr>
        <p:txBody>
          <a:bodyPr/>
          <a:lstStyle/>
          <a:p>
            <a:r>
              <a:rPr lang="en-US" dirty="0"/>
              <a:t>Optimization simulations</a:t>
            </a:r>
          </a:p>
        </p:txBody>
      </p:sp>
      <p:sp>
        <p:nvSpPr>
          <p:cNvPr id="3" name="Content Placeholder 2">
            <a:extLst>
              <a:ext uri="{FF2B5EF4-FFF2-40B4-BE49-F238E27FC236}">
                <a16:creationId xmlns:a16="http://schemas.microsoft.com/office/drawing/2014/main" id="{C4D3733E-4456-497A-A32D-4116B8F0E0A7}"/>
              </a:ext>
            </a:extLst>
          </p:cNvPr>
          <p:cNvSpPr>
            <a:spLocks noGrp="1"/>
          </p:cNvSpPr>
          <p:nvPr>
            <p:ph idx="1"/>
          </p:nvPr>
        </p:nvSpPr>
        <p:spPr>
          <a:xfrm>
            <a:off x="838200" y="1531712"/>
            <a:ext cx="10515600" cy="4351338"/>
          </a:xfrm>
        </p:spPr>
        <p:txBody>
          <a:bodyPr/>
          <a:lstStyle/>
          <a:p>
            <a:r>
              <a:rPr lang="en-US" dirty="0"/>
              <a:t>Trying varying one variable at a time:</a:t>
            </a:r>
          </a:p>
        </p:txBody>
      </p:sp>
      <p:pic>
        <p:nvPicPr>
          <p:cNvPr id="5" name="Picture 4" descr="Chart, scatter chart&#10;&#10;Description automatically generated">
            <a:extLst>
              <a:ext uri="{FF2B5EF4-FFF2-40B4-BE49-F238E27FC236}">
                <a16:creationId xmlns:a16="http://schemas.microsoft.com/office/drawing/2014/main" id="{056F02BD-F3D9-4E23-9D97-14555BE80B88}"/>
              </a:ext>
            </a:extLst>
          </p:cNvPr>
          <p:cNvPicPr>
            <a:picLocks noChangeAspect="1"/>
          </p:cNvPicPr>
          <p:nvPr/>
        </p:nvPicPr>
        <p:blipFill>
          <a:blip r:embed="rId2"/>
          <a:stretch>
            <a:fillRect/>
          </a:stretch>
        </p:blipFill>
        <p:spPr>
          <a:xfrm>
            <a:off x="2112806" y="2512684"/>
            <a:ext cx="4008944" cy="2972843"/>
          </a:xfrm>
          <a:prstGeom prst="rect">
            <a:avLst/>
          </a:prstGeom>
          <a:ln>
            <a:solidFill>
              <a:schemeClr val="tx1"/>
            </a:solidFill>
          </a:ln>
        </p:spPr>
      </p:pic>
      <p:pic>
        <p:nvPicPr>
          <p:cNvPr id="7" name="Picture 6" descr="Chart, scatter chart&#10;&#10;Description automatically generated">
            <a:extLst>
              <a:ext uri="{FF2B5EF4-FFF2-40B4-BE49-F238E27FC236}">
                <a16:creationId xmlns:a16="http://schemas.microsoft.com/office/drawing/2014/main" id="{DAEA6D4B-162B-4435-9EA0-50B9E5D3FBEE}"/>
              </a:ext>
            </a:extLst>
          </p:cNvPr>
          <p:cNvPicPr>
            <a:picLocks noChangeAspect="1"/>
          </p:cNvPicPr>
          <p:nvPr/>
        </p:nvPicPr>
        <p:blipFill>
          <a:blip r:embed="rId3"/>
          <a:stretch>
            <a:fillRect/>
          </a:stretch>
        </p:blipFill>
        <p:spPr>
          <a:xfrm>
            <a:off x="6972853" y="2506201"/>
            <a:ext cx="4008944" cy="2979326"/>
          </a:xfrm>
          <a:prstGeom prst="rect">
            <a:avLst/>
          </a:prstGeom>
          <a:ln>
            <a:solidFill>
              <a:schemeClr val="tx1"/>
            </a:solidFill>
          </a:ln>
        </p:spPr>
      </p:pic>
      <p:sp>
        <p:nvSpPr>
          <p:cNvPr id="8" name="TextBox 7">
            <a:extLst>
              <a:ext uri="{FF2B5EF4-FFF2-40B4-BE49-F238E27FC236}">
                <a16:creationId xmlns:a16="http://schemas.microsoft.com/office/drawing/2014/main" id="{2EA8CA2E-AEAA-4A15-84B0-4A95B4462EAF}"/>
              </a:ext>
            </a:extLst>
          </p:cNvPr>
          <p:cNvSpPr txBox="1"/>
          <p:nvPr/>
        </p:nvSpPr>
        <p:spPr>
          <a:xfrm>
            <a:off x="2873203" y="5604196"/>
            <a:ext cx="2730427" cy="369332"/>
          </a:xfrm>
          <a:prstGeom prst="rect">
            <a:avLst/>
          </a:prstGeom>
          <a:noFill/>
        </p:spPr>
        <p:txBody>
          <a:bodyPr wrap="none" rtlCol="0">
            <a:spAutoFit/>
          </a:bodyPr>
          <a:lstStyle/>
          <a:p>
            <a:r>
              <a:rPr lang="en-US" dirty="0"/>
              <a:t>dL = 40, varying # switches </a:t>
            </a:r>
          </a:p>
        </p:txBody>
      </p:sp>
      <p:sp>
        <p:nvSpPr>
          <p:cNvPr id="9" name="TextBox 8">
            <a:extLst>
              <a:ext uri="{FF2B5EF4-FFF2-40B4-BE49-F238E27FC236}">
                <a16:creationId xmlns:a16="http://schemas.microsoft.com/office/drawing/2014/main" id="{B4028189-5BF3-4F78-90ED-690B7429E3E3}"/>
              </a:ext>
            </a:extLst>
          </p:cNvPr>
          <p:cNvSpPr txBox="1"/>
          <p:nvPr/>
        </p:nvSpPr>
        <p:spPr>
          <a:xfrm>
            <a:off x="8017844" y="5615492"/>
            <a:ext cx="2223879" cy="369332"/>
          </a:xfrm>
          <a:prstGeom prst="rect">
            <a:avLst/>
          </a:prstGeom>
          <a:noFill/>
        </p:spPr>
        <p:txBody>
          <a:bodyPr wrap="none" rtlCol="0">
            <a:spAutoFit/>
          </a:bodyPr>
          <a:lstStyle/>
          <a:p>
            <a:r>
              <a:rPr lang="en-US" dirty="0"/>
              <a:t>7 switches, varying dL</a:t>
            </a:r>
          </a:p>
        </p:txBody>
      </p:sp>
    </p:spTree>
    <p:extLst>
      <p:ext uri="{BB962C8B-B14F-4D97-AF65-F5344CB8AC3E}">
        <p14:creationId xmlns:p14="http://schemas.microsoft.com/office/powerpoint/2010/main" val="3978860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36B1-17CD-4A88-87A1-79B41A35E303}"/>
              </a:ext>
            </a:extLst>
          </p:cNvPr>
          <p:cNvSpPr>
            <a:spLocks noGrp="1"/>
          </p:cNvSpPr>
          <p:nvPr>
            <p:ph type="title"/>
          </p:nvPr>
        </p:nvSpPr>
        <p:spPr>
          <a:xfrm>
            <a:off x="452388" y="239996"/>
            <a:ext cx="10872537" cy="1325563"/>
          </a:xfrm>
        </p:spPr>
        <p:txBody>
          <a:bodyPr>
            <a:normAutofit/>
          </a:bodyPr>
          <a:lstStyle/>
          <a:p>
            <a:r>
              <a:rPr lang="en-US" sz="3300" dirty="0"/>
              <a:t>Grid search of (dL, #switches) for 20nm (1550-1570) bandwidth</a:t>
            </a:r>
          </a:p>
        </p:txBody>
      </p:sp>
      <p:pic>
        <p:nvPicPr>
          <p:cNvPr id="5" name="Picture 4" descr="Chart&#10;&#10;Description automatically generated">
            <a:extLst>
              <a:ext uri="{FF2B5EF4-FFF2-40B4-BE49-F238E27FC236}">
                <a16:creationId xmlns:a16="http://schemas.microsoft.com/office/drawing/2014/main" id="{C0F9540A-8D7C-48EF-8693-1E9A2E9C8D89}"/>
              </a:ext>
            </a:extLst>
          </p:cNvPr>
          <p:cNvPicPr>
            <a:picLocks noChangeAspect="1"/>
          </p:cNvPicPr>
          <p:nvPr/>
        </p:nvPicPr>
        <p:blipFill>
          <a:blip r:embed="rId2"/>
          <a:stretch>
            <a:fillRect/>
          </a:stretch>
        </p:blipFill>
        <p:spPr>
          <a:xfrm>
            <a:off x="982669" y="1531826"/>
            <a:ext cx="3385224" cy="2408576"/>
          </a:xfrm>
          <a:prstGeom prst="rect">
            <a:avLst/>
          </a:prstGeom>
        </p:spPr>
      </p:pic>
      <p:pic>
        <p:nvPicPr>
          <p:cNvPr id="7" name="Picture 6" descr="Calendar&#10;&#10;Description automatically generated">
            <a:extLst>
              <a:ext uri="{FF2B5EF4-FFF2-40B4-BE49-F238E27FC236}">
                <a16:creationId xmlns:a16="http://schemas.microsoft.com/office/drawing/2014/main" id="{2EB57146-C3E0-4654-89DC-7EDA55FF5C17}"/>
              </a:ext>
            </a:extLst>
          </p:cNvPr>
          <p:cNvPicPr>
            <a:picLocks noChangeAspect="1"/>
          </p:cNvPicPr>
          <p:nvPr/>
        </p:nvPicPr>
        <p:blipFill>
          <a:blip r:embed="rId3"/>
          <a:stretch>
            <a:fillRect/>
          </a:stretch>
        </p:blipFill>
        <p:spPr>
          <a:xfrm>
            <a:off x="8189944" y="1651013"/>
            <a:ext cx="2248811" cy="2170201"/>
          </a:xfrm>
          <a:prstGeom prst="rect">
            <a:avLst/>
          </a:prstGeom>
        </p:spPr>
      </p:pic>
      <p:sp>
        <p:nvSpPr>
          <p:cNvPr id="11" name="Rectangle 10">
            <a:extLst>
              <a:ext uri="{FF2B5EF4-FFF2-40B4-BE49-F238E27FC236}">
                <a16:creationId xmlns:a16="http://schemas.microsoft.com/office/drawing/2014/main" id="{5BAE2C17-25CB-49DF-8CB7-3C96B7532F5D}"/>
              </a:ext>
            </a:extLst>
          </p:cNvPr>
          <p:cNvSpPr/>
          <p:nvPr/>
        </p:nvSpPr>
        <p:spPr>
          <a:xfrm>
            <a:off x="2675281" y="2736114"/>
            <a:ext cx="1251740" cy="962307"/>
          </a:xfrm>
          <a:prstGeom prst="rect">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descr="Chart&#10;&#10;Description automatically generated">
            <a:extLst>
              <a:ext uri="{FF2B5EF4-FFF2-40B4-BE49-F238E27FC236}">
                <a16:creationId xmlns:a16="http://schemas.microsoft.com/office/drawing/2014/main" id="{2ECAC4C3-D692-4591-BAE5-A446DDDA38F5}"/>
              </a:ext>
            </a:extLst>
          </p:cNvPr>
          <p:cNvPicPr>
            <a:picLocks noChangeAspect="1"/>
          </p:cNvPicPr>
          <p:nvPr/>
        </p:nvPicPr>
        <p:blipFill>
          <a:blip r:embed="rId4"/>
          <a:stretch>
            <a:fillRect/>
          </a:stretch>
        </p:blipFill>
        <p:spPr>
          <a:xfrm>
            <a:off x="3508300" y="3318657"/>
            <a:ext cx="4378282" cy="3061318"/>
          </a:xfrm>
          <a:prstGeom prst="rect">
            <a:avLst/>
          </a:prstGeom>
          <a:ln w="31750">
            <a:solidFill>
              <a:schemeClr val="tx1"/>
            </a:solidFill>
          </a:ln>
        </p:spPr>
      </p:pic>
      <p:cxnSp>
        <p:nvCxnSpPr>
          <p:cNvPr id="17" name="Straight Connector 16">
            <a:extLst>
              <a:ext uri="{FF2B5EF4-FFF2-40B4-BE49-F238E27FC236}">
                <a16:creationId xmlns:a16="http://schemas.microsoft.com/office/drawing/2014/main" id="{ECA2BBA7-AE10-4E1F-B95C-F0EAE6AF6C1E}"/>
              </a:ext>
            </a:extLst>
          </p:cNvPr>
          <p:cNvCxnSpPr/>
          <p:nvPr/>
        </p:nvCxnSpPr>
        <p:spPr>
          <a:xfrm>
            <a:off x="3927021" y="2736114"/>
            <a:ext cx="3959561" cy="582543"/>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9B19F22-3A1B-4A2A-BDA3-4497E3A3F449}"/>
              </a:ext>
            </a:extLst>
          </p:cNvPr>
          <p:cNvCxnSpPr/>
          <p:nvPr/>
        </p:nvCxnSpPr>
        <p:spPr>
          <a:xfrm>
            <a:off x="2675281" y="2736114"/>
            <a:ext cx="833019" cy="582543"/>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812D04B-284A-4C83-AAC3-8C8EA5C0A83E}"/>
              </a:ext>
            </a:extLst>
          </p:cNvPr>
          <p:cNvCxnSpPr/>
          <p:nvPr/>
        </p:nvCxnSpPr>
        <p:spPr>
          <a:xfrm>
            <a:off x="2675281" y="3698421"/>
            <a:ext cx="833019" cy="2681554"/>
          </a:xfrm>
          <a:prstGeom prst="line">
            <a:avLst/>
          </a:prstGeom>
          <a:ln w="12700"/>
        </p:spPr>
        <p:style>
          <a:lnRef idx="1">
            <a:schemeClr val="dk1"/>
          </a:lnRef>
          <a:fillRef idx="0">
            <a:schemeClr val="dk1"/>
          </a:fillRef>
          <a:effectRef idx="0">
            <a:schemeClr val="dk1"/>
          </a:effectRef>
          <a:fontRef idx="minor">
            <a:schemeClr val="tx1"/>
          </a:fontRef>
        </p:style>
      </p:cxnSp>
      <p:pic>
        <p:nvPicPr>
          <p:cNvPr id="23" name="Picture 22" descr="Chart, line chart&#10;&#10;Description automatically generated">
            <a:extLst>
              <a:ext uri="{FF2B5EF4-FFF2-40B4-BE49-F238E27FC236}">
                <a16:creationId xmlns:a16="http://schemas.microsoft.com/office/drawing/2014/main" id="{BA2506E4-E504-4E54-B590-A876E9CA4453}"/>
              </a:ext>
            </a:extLst>
          </p:cNvPr>
          <p:cNvPicPr>
            <a:picLocks noChangeAspect="1"/>
          </p:cNvPicPr>
          <p:nvPr/>
        </p:nvPicPr>
        <p:blipFill>
          <a:blip r:embed="rId5"/>
          <a:stretch>
            <a:fillRect/>
          </a:stretch>
        </p:blipFill>
        <p:spPr>
          <a:xfrm>
            <a:off x="1203974" y="5418718"/>
            <a:ext cx="1388591" cy="775743"/>
          </a:xfrm>
          <a:prstGeom prst="rect">
            <a:avLst/>
          </a:prstGeom>
        </p:spPr>
      </p:pic>
      <p:cxnSp>
        <p:nvCxnSpPr>
          <p:cNvPr id="25" name="Straight Connector 24">
            <a:extLst>
              <a:ext uri="{FF2B5EF4-FFF2-40B4-BE49-F238E27FC236}">
                <a16:creationId xmlns:a16="http://schemas.microsoft.com/office/drawing/2014/main" id="{B1B551DD-2835-4357-BAD6-E507E36D30CC}"/>
              </a:ext>
            </a:extLst>
          </p:cNvPr>
          <p:cNvCxnSpPr>
            <a:cxnSpLocks/>
            <a:stCxn id="23" idx="3"/>
          </p:cNvCxnSpPr>
          <p:nvPr/>
        </p:nvCxnSpPr>
        <p:spPr>
          <a:xfrm flipV="1">
            <a:off x="2592565" y="5149516"/>
            <a:ext cx="1775328" cy="657074"/>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Chart, line chart&#10;&#10;Description automatically generated">
            <a:extLst>
              <a:ext uri="{FF2B5EF4-FFF2-40B4-BE49-F238E27FC236}">
                <a16:creationId xmlns:a16="http://schemas.microsoft.com/office/drawing/2014/main" id="{2BCFA45A-CBAD-4142-A401-0B88AF583CE3}"/>
              </a:ext>
            </a:extLst>
          </p:cNvPr>
          <p:cNvPicPr>
            <a:picLocks noChangeAspect="1"/>
          </p:cNvPicPr>
          <p:nvPr/>
        </p:nvPicPr>
        <p:blipFill>
          <a:blip r:embed="rId6"/>
          <a:stretch>
            <a:fillRect/>
          </a:stretch>
        </p:blipFill>
        <p:spPr>
          <a:xfrm>
            <a:off x="1203974" y="4320166"/>
            <a:ext cx="1388590" cy="903881"/>
          </a:xfrm>
          <a:prstGeom prst="rect">
            <a:avLst/>
          </a:prstGeom>
        </p:spPr>
      </p:pic>
      <p:cxnSp>
        <p:nvCxnSpPr>
          <p:cNvPr id="36" name="Straight Connector 35">
            <a:extLst>
              <a:ext uri="{FF2B5EF4-FFF2-40B4-BE49-F238E27FC236}">
                <a16:creationId xmlns:a16="http://schemas.microsoft.com/office/drawing/2014/main" id="{CFA6B36E-A302-497D-9332-E8B006E0CAD1}"/>
              </a:ext>
            </a:extLst>
          </p:cNvPr>
          <p:cNvCxnSpPr>
            <a:cxnSpLocks/>
            <a:stCxn id="27" idx="3"/>
          </p:cNvCxnSpPr>
          <p:nvPr/>
        </p:nvCxnSpPr>
        <p:spPr>
          <a:xfrm flipV="1">
            <a:off x="2592564" y="4320166"/>
            <a:ext cx="1775329" cy="451941"/>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descr="Chart, line chart&#10;&#10;Description automatically generated">
            <a:extLst>
              <a:ext uri="{FF2B5EF4-FFF2-40B4-BE49-F238E27FC236}">
                <a16:creationId xmlns:a16="http://schemas.microsoft.com/office/drawing/2014/main" id="{CC0C24DC-6FEE-4B38-8355-D36CCC2B00D1}"/>
              </a:ext>
            </a:extLst>
          </p:cNvPr>
          <p:cNvPicPr>
            <a:picLocks noChangeAspect="1"/>
          </p:cNvPicPr>
          <p:nvPr/>
        </p:nvPicPr>
        <p:blipFill>
          <a:blip r:embed="rId7"/>
          <a:stretch>
            <a:fillRect/>
          </a:stretch>
        </p:blipFill>
        <p:spPr>
          <a:xfrm>
            <a:off x="8905139" y="5767526"/>
            <a:ext cx="1640139" cy="919848"/>
          </a:xfrm>
          <a:prstGeom prst="rect">
            <a:avLst/>
          </a:prstGeom>
        </p:spPr>
      </p:pic>
      <p:cxnSp>
        <p:nvCxnSpPr>
          <p:cNvPr id="40" name="Straight Connector 39">
            <a:extLst>
              <a:ext uri="{FF2B5EF4-FFF2-40B4-BE49-F238E27FC236}">
                <a16:creationId xmlns:a16="http://schemas.microsoft.com/office/drawing/2014/main" id="{E0221936-88E5-496D-9B02-502E891A39E2}"/>
              </a:ext>
            </a:extLst>
          </p:cNvPr>
          <p:cNvCxnSpPr>
            <a:cxnSpLocks/>
            <a:stCxn id="38" idx="1"/>
          </p:cNvCxnSpPr>
          <p:nvPr/>
        </p:nvCxnSpPr>
        <p:spPr>
          <a:xfrm flipH="1" flipV="1">
            <a:off x="6872438" y="5554837"/>
            <a:ext cx="2032701" cy="672613"/>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47CA13A-AC25-4018-8D3C-ABD1D87951C0}"/>
              </a:ext>
            </a:extLst>
          </p:cNvPr>
          <p:cNvSpPr txBox="1"/>
          <p:nvPr/>
        </p:nvSpPr>
        <p:spPr>
          <a:xfrm>
            <a:off x="10486356" y="2109779"/>
            <a:ext cx="1445949" cy="1169551"/>
          </a:xfrm>
          <a:prstGeom prst="rect">
            <a:avLst/>
          </a:prstGeom>
          <a:noFill/>
        </p:spPr>
        <p:txBody>
          <a:bodyPr wrap="square" rtlCol="0">
            <a:spAutoFit/>
          </a:bodyPr>
          <a:lstStyle/>
          <a:p>
            <a:r>
              <a:rPr lang="en-US" sz="1400" dirty="0"/>
              <a:t>also, standard dev of samples seems to reliably decrease with increase in R^2</a:t>
            </a:r>
          </a:p>
        </p:txBody>
      </p:sp>
      <p:pic>
        <p:nvPicPr>
          <p:cNvPr id="51" name="Picture 50" descr="Chart, line chart&#10;&#10;Description automatically generated">
            <a:extLst>
              <a:ext uri="{FF2B5EF4-FFF2-40B4-BE49-F238E27FC236}">
                <a16:creationId xmlns:a16="http://schemas.microsoft.com/office/drawing/2014/main" id="{208DA495-4ACA-4E18-867C-EFB8FEF055D6}"/>
              </a:ext>
            </a:extLst>
          </p:cNvPr>
          <p:cNvPicPr>
            <a:picLocks noChangeAspect="1"/>
          </p:cNvPicPr>
          <p:nvPr/>
        </p:nvPicPr>
        <p:blipFill>
          <a:blip r:embed="rId8"/>
          <a:stretch>
            <a:fillRect/>
          </a:stretch>
        </p:blipFill>
        <p:spPr>
          <a:xfrm>
            <a:off x="9349832" y="4649027"/>
            <a:ext cx="1447954" cy="919848"/>
          </a:xfrm>
          <a:prstGeom prst="rect">
            <a:avLst/>
          </a:prstGeom>
        </p:spPr>
      </p:pic>
      <p:cxnSp>
        <p:nvCxnSpPr>
          <p:cNvPr id="53" name="Straight Connector 52">
            <a:extLst>
              <a:ext uri="{FF2B5EF4-FFF2-40B4-BE49-F238E27FC236}">
                <a16:creationId xmlns:a16="http://schemas.microsoft.com/office/drawing/2014/main" id="{6470875E-078F-4F42-917D-B5D200FCB007}"/>
              </a:ext>
            </a:extLst>
          </p:cNvPr>
          <p:cNvCxnSpPr>
            <a:cxnSpLocks/>
            <a:stCxn id="51" idx="1"/>
          </p:cNvCxnSpPr>
          <p:nvPr/>
        </p:nvCxnSpPr>
        <p:spPr>
          <a:xfrm flipH="1" flipV="1">
            <a:off x="5342021" y="4720340"/>
            <a:ext cx="4007811" cy="388611"/>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1618BE5-6374-44C4-9E44-84AE1EFFA22B}"/>
              </a:ext>
            </a:extLst>
          </p:cNvPr>
          <p:cNvSpPr txBox="1"/>
          <p:nvPr/>
        </p:nvSpPr>
        <p:spPr>
          <a:xfrm>
            <a:off x="4594119" y="1417281"/>
            <a:ext cx="3488202"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ALL reconstructing below with </a:t>
            </a:r>
            <a:r>
              <a:rPr lang="en-US" sz="1400" b="1" dirty="0"/>
              <a:t>3% random gaussian noise</a:t>
            </a:r>
            <a:r>
              <a:rPr lang="en-US" sz="1400" dirty="0"/>
              <a:t> added</a:t>
            </a:r>
            <a:endParaRPr lang="en-US" sz="1400" b="1" dirty="0"/>
          </a:p>
          <a:p>
            <a:pPr marL="285750" indent="-285750">
              <a:buFont typeface="Arial" panose="020B0604020202020204" pitchFamily="34" charset="0"/>
              <a:buChar char="•"/>
            </a:pPr>
            <a:r>
              <a:rPr lang="en-US" sz="1400" b="1" dirty="0"/>
              <a:t>7 samples </a:t>
            </a:r>
            <a:r>
              <a:rPr lang="en-US" sz="1400" dirty="0"/>
              <a:t>for each combination, mean and std calculated</a:t>
            </a:r>
          </a:p>
          <a:p>
            <a:pPr marL="285750" indent="-285750">
              <a:buFont typeface="Arial" panose="020B0604020202020204" pitchFamily="34" charset="0"/>
              <a:buChar char="•"/>
            </a:pPr>
            <a:r>
              <a:rPr lang="en-US" sz="1400" dirty="0"/>
              <a:t>All theoretical: A matrix created by equations (2s vs. 20 min)</a:t>
            </a:r>
          </a:p>
        </p:txBody>
      </p:sp>
      <p:grpSp>
        <p:nvGrpSpPr>
          <p:cNvPr id="76" name="Group 75">
            <a:extLst>
              <a:ext uri="{FF2B5EF4-FFF2-40B4-BE49-F238E27FC236}">
                <a16:creationId xmlns:a16="http://schemas.microsoft.com/office/drawing/2014/main" id="{260FE87F-D309-40AE-94AB-1BF4404ADACF}"/>
              </a:ext>
            </a:extLst>
          </p:cNvPr>
          <p:cNvGrpSpPr/>
          <p:nvPr/>
        </p:nvGrpSpPr>
        <p:grpSpPr>
          <a:xfrm>
            <a:off x="8163266" y="1159542"/>
            <a:ext cx="3740998" cy="3285468"/>
            <a:chOff x="8189944" y="1212672"/>
            <a:chExt cx="3740998" cy="3285468"/>
          </a:xfrm>
        </p:grpSpPr>
        <p:pic>
          <p:nvPicPr>
            <p:cNvPr id="68" name="Picture 67" descr="Graphical user interface, application, PowerPoint&#10;&#10;Description automatically generated">
              <a:extLst>
                <a:ext uri="{FF2B5EF4-FFF2-40B4-BE49-F238E27FC236}">
                  <a16:creationId xmlns:a16="http://schemas.microsoft.com/office/drawing/2014/main" id="{DB485CD9-8D10-4A64-886D-7822A7DD3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9944" y="1531826"/>
              <a:ext cx="3740998" cy="2966314"/>
            </a:xfrm>
            <a:prstGeom prst="rect">
              <a:avLst/>
            </a:prstGeom>
          </p:spPr>
        </p:pic>
        <p:sp>
          <p:nvSpPr>
            <p:cNvPr id="73" name="TextBox 72">
              <a:extLst>
                <a:ext uri="{FF2B5EF4-FFF2-40B4-BE49-F238E27FC236}">
                  <a16:creationId xmlns:a16="http://schemas.microsoft.com/office/drawing/2014/main" id="{A3A40AC2-F6D9-40DF-B2C1-4B5E480DB78B}"/>
                </a:ext>
              </a:extLst>
            </p:cNvPr>
            <p:cNvSpPr txBox="1"/>
            <p:nvPr/>
          </p:nvSpPr>
          <p:spPr>
            <a:xfrm>
              <a:off x="8839052" y="1212672"/>
              <a:ext cx="2452594" cy="369332"/>
            </a:xfrm>
            <a:prstGeom prst="rect">
              <a:avLst/>
            </a:prstGeom>
            <a:noFill/>
          </p:spPr>
          <p:txBody>
            <a:bodyPr wrap="none" rtlCol="0">
              <a:spAutoFit/>
            </a:bodyPr>
            <a:lstStyle/>
            <a:p>
              <a:r>
                <a:rPr lang="en-US" dirty="0"/>
                <a:t>W/ linear interpolation:</a:t>
              </a:r>
            </a:p>
          </p:txBody>
        </p:sp>
      </p:grpSp>
    </p:spTree>
    <p:extLst>
      <p:ext uri="{BB962C8B-B14F-4D97-AF65-F5344CB8AC3E}">
        <p14:creationId xmlns:p14="http://schemas.microsoft.com/office/powerpoint/2010/main" val="153061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99BB3-91E3-4008-8610-AFDEEB0F354D}"/>
              </a:ext>
            </a:extLst>
          </p:cNvPr>
          <p:cNvSpPr>
            <a:spLocks noGrp="1"/>
          </p:cNvSpPr>
          <p:nvPr>
            <p:ph idx="1"/>
          </p:nvPr>
        </p:nvSpPr>
        <p:spPr>
          <a:xfrm>
            <a:off x="838200" y="871315"/>
            <a:ext cx="10515600" cy="4518837"/>
          </a:xfrm>
        </p:spPr>
        <p:txBody>
          <a:bodyPr/>
          <a:lstStyle/>
          <a:p>
            <a:r>
              <a:rPr lang="en-US" dirty="0"/>
              <a:t>Mystery spectrum from OSA:</a:t>
            </a:r>
          </a:p>
          <a:p>
            <a:pPr lvl="1"/>
            <a:r>
              <a:rPr lang="en-US" dirty="0"/>
              <a:t>Power: 1 </a:t>
            </a:r>
            <a:r>
              <a:rPr lang="en-US" dirty="0" err="1"/>
              <a:t>mW</a:t>
            </a:r>
            <a:endParaRPr lang="en-US" dirty="0"/>
          </a:p>
        </p:txBody>
      </p:sp>
      <p:pic>
        <p:nvPicPr>
          <p:cNvPr id="5" name="Picture 4">
            <a:extLst>
              <a:ext uri="{FF2B5EF4-FFF2-40B4-BE49-F238E27FC236}">
                <a16:creationId xmlns:a16="http://schemas.microsoft.com/office/drawing/2014/main" id="{00D73D9B-03BC-4435-9889-6494BD4DA461}"/>
              </a:ext>
            </a:extLst>
          </p:cNvPr>
          <p:cNvPicPr>
            <a:picLocks noChangeAspect="1"/>
          </p:cNvPicPr>
          <p:nvPr/>
        </p:nvPicPr>
        <p:blipFill>
          <a:blip r:embed="rId2"/>
          <a:stretch>
            <a:fillRect/>
          </a:stretch>
        </p:blipFill>
        <p:spPr>
          <a:xfrm>
            <a:off x="1893294" y="1775636"/>
            <a:ext cx="8018556" cy="4518837"/>
          </a:xfrm>
          <a:prstGeom prst="rect">
            <a:avLst/>
          </a:prstGeom>
        </p:spPr>
      </p:pic>
    </p:spTree>
    <p:extLst>
      <p:ext uri="{BB962C8B-B14F-4D97-AF65-F5344CB8AC3E}">
        <p14:creationId xmlns:p14="http://schemas.microsoft.com/office/powerpoint/2010/main" val="2972821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AFF-282A-439A-9C8D-01DBBFEE411A}"/>
              </a:ext>
            </a:extLst>
          </p:cNvPr>
          <p:cNvSpPr>
            <a:spLocks noGrp="1"/>
          </p:cNvSpPr>
          <p:nvPr>
            <p:ph type="title"/>
          </p:nvPr>
        </p:nvSpPr>
        <p:spPr/>
        <p:txBody>
          <a:bodyPr/>
          <a:lstStyle/>
          <a:p>
            <a:r>
              <a:rPr lang="en-US" dirty="0"/>
              <a:t>Physical significance of parameters</a:t>
            </a:r>
          </a:p>
        </p:txBody>
      </p:sp>
      <p:pic>
        <p:nvPicPr>
          <p:cNvPr id="5" name="Picture 4" descr="Background pattern&#10;&#10;Description automatically generated">
            <a:extLst>
              <a:ext uri="{FF2B5EF4-FFF2-40B4-BE49-F238E27FC236}">
                <a16:creationId xmlns:a16="http://schemas.microsoft.com/office/drawing/2014/main" id="{D2C2FC63-9DB7-4D83-A43F-4CE85F6ED1D5}"/>
              </a:ext>
            </a:extLst>
          </p:cNvPr>
          <p:cNvPicPr>
            <a:picLocks noChangeAspect="1"/>
          </p:cNvPicPr>
          <p:nvPr/>
        </p:nvPicPr>
        <p:blipFill>
          <a:blip r:embed="rId2"/>
          <a:stretch>
            <a:fillRect/>
          </a:stretch>
        </p:blipFill>
        <p:spPr>
          <a:xfrm>
            <a:off x="1784247" y="2336710"/>
            <a:ext cx="1553314" cy="1817006"/>
          </a:xfrm>
          <a:prstGeom prst="rect">
            <a:avLst/>
          </a:prstGeom>
        </p:spPr>
      </p:pic>
      <p:sp>
        <p:nvSpPr>
          <p:cNvPr id="6" name="TextBox 5">
            <a:extLst>
              <a:ext uri="{FF2B5EF4-FFF2-40B4-BE49-F238E27FC236}">
                <a16:creationId xmlns:a16="http://schemas.microsoft.com/office/drawing/2014/main" id="{6A55099E-1DDF-4633-8018-8A12D36449A2}"/>
              </a:ext>
            </a:extLst>
          </p:cNvPr>
          <p:cNvSpPr txBox="1"/>
          <p:nvPr/>
        </p:nvSpPr>
        <p:spPr>
          <a:xfrm>
            <a:off x="838200" y="1659256"/>
            <a:ext cx="2857500" cy="1200329"/>
          </a:xfrm>
          <a:prstGeom prst="rect">
            <a:avLst/>
          </a:prstGeom>
          <a:noFill/>
        </p:spPr>
        <p:txBody>
          <a:bodyPr wrap="square" rtlCol="0">
            <a:spAutoFit/>
          </a:bodyPr>
          <a:lstStyle/>
          <a:p>
            <a:r>
              <a:rPr lang="en-US" b="1" dirty="0"/>
              <a:t>@ # switches = 9, dL = 7 um</a:t>
            </a:r>
          </a:p>
          <a:p>
            <a:r>
              <a:rPr lang="en-US" dirty="0"/>
              <a:t>Characterization Matrix:</a:t>
            </a:r>
          </a:p>
          <a:p>
            <a:endParaRPr lang="en-US" dirty="0"/>
          </a:p>
          <a:p>
            <a:endParaRPr lang="en-US" dirty="0"/>
          </a:p>
        </p:txBody>
      </p:sp>
      <p:sp>
        <p:nvSpPr>
          <p:cNvPr id="9" name="TextBox 8">
            <a:extLst>
              <a:ext uri="{FF2B5EF4-FFF2-40B4-BE49-F238E27FC236}">
                <a16:creationId xmlns:a16="http://schemas.microsoft.com/office/drawing/2014/main" id="{2BE38BE8-0FD4-4D5D-8CEC-DF4214773D0C}"/>
              </a:ext>
            </a:extLst>
          </p:cNvPr>
          <p:cNvSpPr txBox="1"/>
          <p:nvPr/>
        </p:nvSpPr>
        <p:spPr>
          <a:xfrm>
            <a:off x="4751070" y="1843922"/>
            <a:ext cx="7006590" cy="2031325"/>
          </a:xfrm>
          <a:prstGeom prst="rect">
            <a:avLst/>
          </a:prstGeom>
          <a:noFill/>
        </p:spPr>
        <p:txBody>
          <a:bodyPr wrap="square">
            <a:spAutoFit/>
          </a:bodyPr>
          <a:lstStyle/>
          <a:p>
            <a:r>
              <a:rPr lang="en-US" dirty="0"/>
              <a:t>Desmos: </a:t>
            </a:r>
            <a:r>
              <a:rPr lang="en-US" dirty="0">
                <a:hlinkClick r:id="rId3"/>
              </a:rPr>
              <a:t>https://www.desmos.com/calculator/altpmtovuq</a:t>
            </a:r>
            <a:r>
              <a:rPr lang="en-US" dirty="0"/>
              <a:t> </a:t>
            </a:r>
          </a:p>
          <a:p>
            <a:r>
              <a:rPr lang="en-US" dirty="0"/>
              <a:t>Biggest FSR: 200 nm </a:t>
            </a:r>
          </a:p>
          <a:p>
            <a:r>
              <a:rPr lang="en-US" dirty="0"/>
              <a:t>Smallest FSR: 0.373 nm</a:t>
            </a:r>
          </a:p>
          <a:p>
            <a:r>
              <a:rPr lang="en-US" dirty="0"/>
              <a:t>Resolution: 20 nm / 801 = 0.025 nm</a:t>
            </a:r>
          </a:p>
          <a:p>
            <a:endParaRPr lang="en-US" dirty="0"/>
          </a:p>
          <a:p>
            <a:r>
              <a:rPr lang="en-US" dirty="0"/>
              <a:t>So: There are 0.373/0.025 = </a:t>
            </a:r>
            <a:r>
              <a:rPr lang="en-US" b="1" dirty="0"/>
              <a:t>14.92 points </a:t>
            </a:r>
            <a:r>
              <a:rPr lang="en-US" dirty="0"/>
              <a:t>for Rayleigh criterion</a:t>
            </a:r>
          </a:p>
          <a:p>
            <a:r>
              <a:rPr lang="en-US" dirty="0"/>
              <a:t>Very gradual change in FSR values</a:t>
            </a:r>
          </a:p>
        </p:txBody>
      </p:sp>
      <p:sp>
        <p:nvSpPr>
          <p:cNvPr id="10" name="TextBox 9">
            <a:extLst>
              <a:ext uri="{FF2B5EF4-FFF2-40B4-BE49-F238E27FC236}">
                <a16:creationId xmlns:a16="http://schemas.microsoft.com/office/drawing/2014/main" id="{EB39DEE4-E1EB-4575-8E7E-DD3AB77BA00E}"/>
              </a:ext>
            </a:extLst>
          </p:cNvPr>
          <p:cNvSpPr txBox="1"/>
          <p:nvPr/>
        </p:nvSpPr>
        <p:spPr>
          <a:xfrm>
            <a:off x="838200" y="4333876"/>
            <a:ext cx="3185160" cy="1200329"/>
          </a:xfrm>
          <a:prstGeom prst="rect">
            <a:avLst/>
          </a:prstGeom>
          <a:noFill/>
        </p:spPr>
        <p:txBody>
          <a:bodyPr wrap="square" rtlCol="0">
            <a:spAutoFit/>
          </a:bodyPr>
          <a:lstStyle/>
          <a:p>
            <a:r>
              <a:rPr lang="en-US" b="1" dirty="0"/>
              <a:t>@ # switches = 7, dL = 16 um</a:t>
            </a:r>
          </a:p>
          <a:p>
            <a:r>
              <a:rPr lang="en-US" dirty="0"/>
              <a:t>Characterization Matrix:</a:t>
            </a:r>
          </a:p>
          <a:p>
            <a:endParaRPr lang="en-US" dirty="0"/>
          </a:p>
          <a:p>
            <a:endParaRPr lang="en-US" dirty="0"/>
          </a:p>
        </p:txBody>
      </p:sp>
      <p:pic>
        <p:nvPicPr>
          <p:cNvPr id="12" name="Picture 11" descr="Background pattern&#10;&#10;Description automatically generated">
            <a:extLst>
              <a:ext uri="{FF2B5EF4-FFF2-40B4-BE49-F238E27FC236}">
                <a16:creationId xmlns:a16="http://schemas.microsoft.com/office/drawing/2014/main" id="{D7C2DDDF-8806-40EA-B336-155BCFDCE59C}"/>
              </a:ext>
            </a:extLst>
          </p:cNvPr>
          <p:cNvPicPr>
            <a:picLocks noChangeAspect="1"/>
          </p:cNvPicPr>
          <p:nvPr/>
        </p:nvPicPr>
        <p:blipFill>
          <a:blip r:embed="rId4"/>
          <a:stretch>
            <a:fillRect/>
          </a:stretch>
        </p:blipFill>
        <p:spPr>
          <a:xfrm>
            <a:off x="1714633" y="5362117"/>
            <a:ext cx="1546727" cy="531779"/>
          </a:xfrm>
          <a:prstGeom prst="rect">
            <a:avLst/>
          </a:prstGeom>
        </p:spPr>
      </p:pic>
      <p:sp>
        <p:nvSpPr>
          <p:cNvPr id="14" name="TextBox 13">
            <a:extLst>
              <a:ext uri="{FF2B5EF4-FFF2-40B4-BE49-F238E27FC236}">
                <a16:creationId xmlns:a16="http://schemas.microsoft.com/office/drawing/2014/main" id="{29BEC957-2808-4A8C-9958-95883F7605C4}"/>
              </a:ext>
            </a:extLst>
          </p:cNvPr>
          <p:cNvSpPr txBox="1"/>
          <p:nvPr/>
        </p:nvSpPr>
        <p:spPr>
          <a:xfrm>
            <a:off x="4751069" y="4272618"/>
            <a:ext cx="6354465" cy="1754326"/>
          </a:xfrm>
          <a:prstGeom prst="rect">
            <a:avLst/>
          </a:prstGeom>
          <a:noFill/>
        </p:spPr>
        <p:txBody>
          <a:bodyPr wrap="square">
            <a:spAutoFit/>
          </a:bodyPr>
          <a:lstStyle/>
          <a:p>
            <a:r>
              <a:rPr lang="en-US" dirty="0"/>
              <a:t>Biggest FSR: 83 nm </a:t>
            </a:r>
          </a:p>
          <a:p>
            <a:r>
              <a:rPr lang="en-US" dirty="0"/>
              <a:t>Smallest FSR: 0.653 nm</a:t>
            </a:r>
          </a:p>
          <a:p>
            <a:r>
              <a:rPr lang="en-US" dirty="0"/>
              <a:t>Resolution: 20 nm / 801 = 0.025 nm</a:t>
            </a:r>
          </a:p>
          <a:p>
            <a:endParaRPr lang="en-US" dirty="0"/>
          </a:p>
          <a:p>
            <a:r>
              <a:rPr lang="en-US" dirty="0"/>
              <a:t>So: There are 0.653/0.025 = </a:t>
            </a:r>
            <a:r>
              <a:rPr lang="en-US" b="1" dirty="0"/>
              <a:t>26.12 points </a:t>
            </a:r>
            <a:r>
              <a:rPr lang="en-US" dirty="0"/>
              <a:t>for Rayleigh criterion</a:t>
            </a:r>
          </a:p>
          <a:p>
            <a:r>
              <a:rPr lang="en-US" dirty="0"/>
              <a:t>Very gradual change in FSR values</a:t>
            </a:r>
          </a:p>
        </p:txBody>
      </p:sp>
    </p:spTree>
    <p:extLst>
      <p:ext uri="{BB962C8B-B14F-4D97-AF65-F5344CB8AC3E}">
        <p14:creationId xmlns:p14="http://schemas.microsoft.com/office/powerpoint/2010/main" val="3033477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4180F-E2BC-4555-A8A4-8D2658B63E37}"/>
              </a:ext>
            </a:extLst>
          </p:cNvPr>
          <p:cNvSpPr>
            <a:spLocks noGrp="1"/>
          </p:cNvSpPr>
          <p:nvPr>
            <p:ph type="title"/>
          </p:nvPr>
        </p:nvSpPr>
        <p:spPr/>
        <p:txBody>
          <a:bodyPr>
            <a:normAutofit/>
          </a:bodyPr>
          <a:lstStyle/>
          <a:p>
            <a:r>
              <a:rPr lang="en-US" sz="3600" dirty="0"/>
              <a:t>Optimized hyperparameters for other transmissions</a:t>
            </a:r>
          </a:p>
        </p:txBody>
      </p:sp>
      <p:pic>
        <p:nvPicPr>
          <p:cNvPr id="5" name="Picture 4" descr="Chart&#10;&#10;Description automatically generated">
            <a:extLst>
              <a:ext uri="{FF2B5EF4-FFF2-40B4-BE49-F238E27FC236}">
                <a16:creationId xmlns:a16="http://schemas.microsoft.com/office/drawing/2014/main" id="{A7B7CA40-D9A6-488B-8C79-038C0395AF48}"/>
              </a:ext>
            </a:extLst>
          </p:cNvPr>
          <p:cNvPicPr>
            <a:picLocks noChangeAspect="1"/>
          </p:cNvPicPr>
          <p:nvPr/>
        </p:nvPicPr>
        <p:blipFill>
          <a:blip r:embed="rId2"/>
          <a:stretch>
            <a:fillRect/>
          </a:stretch>
        </p:blipFill>
        <p:spPr>
          <a:xfrm>
            <a:off x="8684677" y="4234230"/>
            <a:ext cx="2336218" cy="1340330"/>
          </a:xfrm>
          <a:prstGeom prst="rect">
            <a:avLst/>
          </a:prstGeom>
        </p:spPr>
      </p:pic>
      <p:sp>
        <p:nvSpPr>
          <p:cNvPr id="6" name="TextBox 5">
            <a:extLst>
              <a:ext uri="{FF2B5EF4-FFF2-40B4-BE49-F238E27FC236}">
                <a16:creationId xmlns:a16="http://schemas.microsoft.com/office/drawing/2014/main" id="{2E697A19-C70E-480D-AFA8-A31F8FC6A760}"/>
              </a:ext>
            </a:extLst>
          </p:cNvPr>
          <p:cNvSpPr txBox="1"/>
          <p:nvPr/>
        </p:nvSpPr>
        <p:spPr>
          <a:xfrm>
            <a:off x="8571209" y="3910255"/>
            <a:ext cx="2875308" cy="338554"/>
          </a:xfrm>
          <a:prstGeom prst="rect">
            <a:avLst/>
          </a:prstGeom>
          <a:noFill/>
        </p:spPr>
        <p:txBody>
          <a:bodyPr wrap="square" rtlCol="0">
            <a:spAutoFit/>
          </a:bodyPr>
          <a:lstStyle/>
          <a:p>
            <a:pPr algn="ctr"/>
            <a:r>
              <a:rPr lang="en-US" sz="1600" b="1" dirty="0"/>
              <a:t>R2 = 0.986</a:t>
            </a:r>
          </a:p>
        </p:txBody>
      </p:sp>
      <p:pic>
        <p:nvPicPr>
          <p:cNvPr id="9" name="Picture 8" descr="Chart, line chart&#10;&#10;Description automatically generated">
            <a:extLst>
              <a:ext uri="{FF2B5EF4-FFF2-40B4-BE49-F238E27FC236}">
                <a16:creationId xmlns:a16="http://schemas.microsoft.com/office/drawing/2014/main" id="{0347F184-9D44-489E-A790-7D19CAD60ED3}"/>
              </a:ext>
            </a:extLst>
          </p:cNvPr>
          <p:cNvPicPr>
            <a:picLocks noChangeAspect="1"/>
          </p:cNvPicPr>
          <p:nvPr/>
        </p:nvPicPr>
        <p:blipFill>
          <a:blip r:embed="rId3"/>
          <a:stretch>
            <a:fillRect/>
          </a:stretch>
        </p:blipFill>
        <p:spPr>
          <a:xfrm>
            <a:off x="5460565" y="4215440"/>
            <a:ext cx="2304051" cy="1270526"/>
          </a:xfrm>
          <a:prstGeom prst="rect">
            <a:avLst/>
          </a:prstGeom>
        </p:spPr>
      </p:pic>
      <p:sp>
        <p:nvSpPr>
          <p:cNvPr id="10" name="TextBox 9">
            <a:extLst>
              <a:ext uri="{FF2B5EF4-FFF2-40B4-BE49-F238E27FC236}">
                <a16:creationId xmlns:a16="http://schemas.microsoft.com/office/drawing/2014/main" id="{A499A94C-ED36-4392-BB6C-B686D1B467AF}"/>
              </a:ext>
            </a:extLst>
          </p:cNvPr>
          <p:cNvSpPr txBox="1"/>
          <p:nvPr/>
        </p:nvSpPr>
        <p:spPr>
          <a:xfrm>
            <a:off x="5402506" y="3898469"/>
            <a:ext cx="2362110" cy="338554"/>
          </a:xfrm>
          <a:prstGeom prst="rect">
            <a:avLst/>
          </a:prstGeom>
          <a:noFill/>
        </p:spPr>
        <p:txBody>
          <a:bodyPr wrap="square" rtlCol="0">
            <a:spAutoFit/>
          </a:bodyPr>
          <a:lstStyle/>
          <a:p>
            <a:pPr algn="ctr"/>
            <a:r>
              <a:rPr lang="en-US" sz="1600" b="1" dirty="0"/>
              <a:t>R2 = 0.981</a:t>
            </a:r>
          </a:p>
        </p:txBody>
      </p:sp>
      <p:sp>
        <p:nvSpPr>
          <p:cNvPr id="11" name="TextBox 10">
            <a:extLst>
              <a:ext uri="{FF2B5EF4-FFF2-40B4-BE49-F238E27FC236}">
                <a16:creationId xmlns:a16="http://schemas.microsoft.com/office/drawing/2014/main" id="{C83E3EEB-9197-46BF-8E23-635853182FF1}"/>
              </a:ext>
            </a:extLst>
          </p:cNvPr>
          <p:cNvSpPr txBox="1"/>
          <p:nvPr/>
        </p:nvSpPr>
        <p:spPr>
          <a:xfrm>
            <a:off x="907273" y="2580132"/>
            <a:ext cx="1744820" cy="646331"/>
          </a:xfrm>
          <a:prstGeom prst="rect">
            <a:avLst/>
          </a:prstGeom>
          <a:noFill/>
        </p:spPr>
        <p:txBody>
          <a:bodyPr wrap="square" rtlCol="0">
            <a:spAutoFit/>
          </a:bodyPr>
          <a:lstStyle/>
          <a:p>
            <a:r>
              <a:rPr lang="en-US" b="1" dirty="0"/>
              <a:t>For 6 switches and dL = 26 um</a:t>
            </a:r>
          </a:p>
        </p:txBody>
      </p:sp>
      <p:sp>
        <p:nvSpPr>
          <p:cNvPr id="12" name="TextBox 11">
            <a:extLst>
              <a:ext uri="{FF2B5EF4-FFF2-40B4-BE49-F238E27FC236}">
                <a16:creationId xmlns:a16="http://schemas.microsoft.com/office/drawing/2014/main" id="{726D6C02-B895-43E1-8B96-1AE18AF1355A}"/>
              </a:ext>
            </a:extLst>
          </p:cNvPr>
          <p:cNvSpPr txBox="1"/>
          <p:nvPr/>
        </p:nvSpPr>
        <p:spPr>
          <a:xfrm>
            <a:off x="838200" y="4298496"/>
            <a:ext cx="1761422" cy="646331"/>
          </a:xfrm>
          <a:prstGeom prst="rect">
            <a:avLst/>
          </a:prstGeom>
          <a:noFill/>
        </p:spPr>
        <p:txBody>
          <a:bodyPr wrap="square" rtlCol="0">
            <a:spAutoFit/>
          </a:bodyPr>
          <a:lstStyle/>
          <a:p>
            <a:r>
              <a:rPr lang="en-US" b="1" dirty="0"/>
              <a:t>For 9 switches and dL = 6 um</a:t>
            </a:r>
          </a:p>
        </p:txBody>
      </p:sp>
      <p:pic>
        <p:nvPicPr>
          <p:cNvPr id="13" name="Picture 12" descr="Chart, line chart&#10;&#10;Description automatically generated">
            <a:extLst>
              <a:ext uri="{FF2B5EF4-FFF2-40B4-BE49-F238E27FC236}">
                <a16:creationId xmlns:a16="http://schemas.microsoft.com/office/drawing/2014/main" id="{48AC7C1D-EC21-4104-9F9A-77BEB715556B}"/>
              </a:ext>
            </a:extLst>
          </p:cNvPr>
          <p:cNvPicPr>
            <a:picLocks noChangeAspect="1"/>
          </p:cNvPicPr>
          <p:nvPr/>
        </p:nvPicPr>
        <p:blipFill>
          <a:blip r:embed="rId4"/>
          <a:stretch>
            <a:fillRect/>
          </a:stretch>
        </p:blipFill>
        <p:spPr>
          <a:xfrm>
            <a:off x="5497076" y="2352400"/>
            <a:ext cx="2238358" cy="1307664"/>
          </a:xfrm>
          <a:prstGeom prst="rect">
            <a:avLst/>
          </a:prstGeom>
        </p:spPr>
      </p:pic>
      <p:sp>
        <p:nvSpPr>
          <p:cNvPr id="14" name="TextBox 13">
            <a:extLst>
              <a:ext uri="{FF2B5EF4-FFF2-40B4-BE49-F238E27FC236}">
                <a16:creationId xmlns:a16="http://schemas.microsoft.com/office/drawing/2014/main" id="{5AB5726C-450E-49BF-B878-4BB2D86633AF}"/>
              </a:ext>
            </a:extLst>
          </p:cNvPr>
          <p:cNvSpPr txBox="1"/>
          <p:nvPr/>
        </p:nvSpPr>
        <p:spPr>
          <a:xfrm>
            <a:off x="5573254" y="2028566"/>
            <a:ext cx="2303524" cy="338554"/>
          </a:xfrm>
          <a:prstGeom prst="rect">
            <a:avLst/>
          </a:prstGeom>
          <a:noFill/>
        </p:spPr>
        <p:txBody>
          <a:bodyPr wrap="square" rtlCol="0">
            <a:spAutoFit/>
          </a:bodyPr>
          <a:lstStyle/>
          <a:p>
            <a:pPr algn="ctr"/>
            <a:r>
              <a:rPr lang="en-US" sz="1600" b="1" dirty="0"/>
              <a:t>R2 = 0.960</a:t>
            </a:r>
          </a:p>
        </p:txBody>
      </p:sp>
      <p:pic>
        <p:nvPicPr>
          <p:cNvPr id="16" name="Picture 15" descr="Chart&#10;&#10;Description automatically generated">
            <a:extLst>
              <a:ext uri="{FF2B5EF4-FFF2-40B4-BE49-F238E27FC236}">
                <a16:creationId xmlns:a16="http://schemas.microsoft.com/office/drawing/2014/main" id="{E7C28281-220A-42DF-B724-B6B6E04E197F}"/>
              </a:ext>
            </a:extLst>
          </p:cNvPr>
          <p:cNvPicPr>
            <a:picLocks noChangeAspect="1"/>
          </p:cNvPicPr>
          <p:nvPr/>
        </p:nvPicPr>
        <p:blipFill>
          <a:blip r:embed="rId5"/>
          <a:stretch>
            <a:fillRect/>
          </a:stretch>
        </p:blipFill>
        <p:spPr>
          <a:xfrm>
            <a:off x="8717371" y="2336030"/>
            <a:ext cx="2130788" cy="1378620"/>
          </a:xfrm>
          <a:prstGeom prst="rect">
            <a:avLst/>
          </a:prstGeom>
        </p:spPr>
      </p:pic>
      <p:sp>
        <p:nvSpPr>
          <p:cNvPr id="17" name="TextBox 16">
            <a:extLst>
              <a:ext uri="{FF2B5EF4-FFF2-40B4-BE49-F238E27FC236}">
                <a16:creationId xmlns:a16="http://schemas.microsoft.com/office/drawing/2014/main" id="{6E6B69F6-2642-4752-9B69-C80AE2935310}"/>
              </a:ext>
            </a:extLst>
          </p:cNvPr>
          <p:cNvSpPr txBox="1"/>
          <p:nvPr/>
        </p:nvSpPr>
        <p:spPr>
          <a:xfrm>
            <a:off x="8717371" y="1997476"/>
            <a:ext cx="2303524" cy="338554"/>
          </a:xfrm>
          <a:prstGeom prst="rect">
            <a:avLst/>
          </a:prstGeom>
          <a:noFill/>
        </p:spPr>
        <p:txBody>
          <a:bodyPr wrap="square" rtlCol="0">
            <a:spAutoFit/>
          </a:bodyPr>
          <a:lstStyle/>
          <a:p>
            <a:pPr algn="ctr"/>
            <a:r>
              <a:rPr lang="en-US" sz="1600" b="1" dirty="0"/>
              <a:t>R2 = 0.963</a:t>
            </a:r>
          </a:p>
        </p:txBody>
      </p:sp>
      <p:cxnSp>
        <p:nvCxnSpPr>
          <p:cNvPr id="19" name="Straight Connector 18">
            <a:extLst>
              <a:ext uri="{FF2B5EF4-FFF2-40B4-BE49-F238E27FC236}">
                <a16:creationId xmlns:a16="http://schemas.microsoft.com/office/drawing/2014/main" id="{7494EA6F-8791-429A-86D2-169C32166DC2}"/>
              </a:ext>
            </a:extLst>
          </p:cNvPr>
          <p:cNvCxnSpPr>
            <a:cxnSpLocks/>
          </p:cNvCxnSpPr>
          <p:nvPr/>
        </p:nvCxnSpPr>
        <p:spPr>
          <a:xfrm>
            <a:off x="770021" y="3792354"/>
            <a:ext cx="1095354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AFDB39D-0B1C-45E8-92A0-4181E98362FC}"/>
              </a:ext>
            </a:extLst>
          </p:cNvPr>
          <p:cNvCxnSpPr>
            <a:cxnSpLocks/>
          </p:cNvCxnSpPr>
          <p:nvPr/>
        </p:nvCxnSpPr>
        <p:spPr>
          <a:xfrm>
            <a:off x="5053263" y="1540043"/>
            <a:ext cx="0" cy="4034517"/>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F6FBA1E-CCAF-4B18-A8EB-7349D9D3CA15}"/>
              </a:ext>
            </a:extLst>
          </p:cNvPr>
          <p:cNvCxnSpPr>
            <a:cxnSpLocks/>
          </p:cNvCxnSpPr>
          <p:nvPr/>
        </p:nvCxnSpPr>
        <p:spPr>
          <a:xfrm flipV="1">
            <a:off x="907273" y="1997476"/>
            <a:ext cx="10739295" cy="3109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A941A1A-64CA-4D09-8615-28D75780490C}"/>
              </a:ext>
            </a:extLst>
          </p:cNvPr>
          <p:cNvCxnSpPr/>
          <p:nvPr/>
        </p:nvCxnSpPr>
        <p:spPr>
          <a:xfrm flipV="1">
            <a:off x="8219975" y="1540043"/>
            <a:ext cx="0" cy="40345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7C00-3184-4E1D-BA34-27C699A470D5}"/>
              </a:ext>
            </a:extLst>
          </p:cNvPr>
          <p:cNvCxnSpPr>
            <a:cxnSpLocks/>
          </p:cNvCxnSpPr>
          <p:nvPr/>
        </p:nvCxnSpPr>
        <p:spPr>
          <a:xfrm>
            <a:off x="2733575" y="1540043"/>
            <a:ext cx="0" cy="40345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D9DCAA-22E1-4914-93A0-D82E9DADC775}"/>
              </a:ext>
            </a:extLst>
          </p:cNvPr>
          <p:cNvSpPr txBox="1"/>
          <p:nvPr/>
        </p:nvSpPr>
        <p:spPr>
          <a:xfrm>
            <a:off x="3483182" y="1565771"/>
            <a:ext cx="853119" cy="369332"/>
          </a:xfrm>
          <a:prstGeom prst="rect">
            <a:avLst/>
          </a:prstGeom>
          <a:noFill/>
        </p:spPr>
        <p:txBody>
          <a:bodyPr wrap="none" rtlCol="0">
            <a:spAutoFit/>
          </a:bodyPr>
          <a:lstStyle/>
          <a:p>
            <a:r>
              <a:rPr lang="en-US" dirty="0"/>
              <a:t>“MZI1”</a:t>
            </a:r>
          </a:p>
        </p:txBody>
      </p:sp>
      <p:sp>
        <p:nvSpPr>
          <p:cNvPr id="35" name="TextBox 34">
            <a:extLst>
              <a:ext uri="{FF2B5EF4-FFF2-40B4-BE49-F238E27FC236}">
                <a16:creationId xmlns:a16="http://schemas.microsoft.com/office/drawing/2014/main" id="{9AA314FE-78EA-4155-A0B5-10185C9D35B8}"/>
              </a:ext>
            </a:extLst>
          </p:cNvPr>
          <p:cNvSpPr txBox="1"/>
          <p:nvPr/>
        </p:nvSpPr>
        <p:spPr>
          <a:xfrm>
            <a:off x="6157001" y="1545477"/>
            <a:ext cx="856325" cy="369332"/>
          </a:xfrm>
          <a:prstGeom prst="rect">
            <a:avLst/>
          </a:prstGeom>
          <a:noFill/>
        </p:spPr>
        <p:txBody>
          <a:bodyPr wrap="none" rtlCol="0">
            <a:spAutoFit/>
          </a:bodyPr>
          <a:lstStyle/>
          <a:p>
            <a:r>
              <a:rPr lang="en-US" dirty="0"/>
              <a:t>“MZI2”</a:t>
            </a:r>
          </a:p>
        </p:txBody>
      </p:sp>
      <p:sp>
        <p:nvSpPr>
          <p:cNvPr id="36" name="TextBox 35">
            <a:extLst>
              <a:ext uri="{FF2B5EF4-FFF2-40B4-BE49-F238E27FC236}">
                <a16:creationId xmlns:a16="http://schemas.microsoft.com/office/drawing/2014/main" id="{C4D76451-89B8-4612-95CE-46985B9C94AA}"/>
              </a:ext>
            </a:extLst>
          </p:cNvPr>
          <p:cNvSpPr txBox="1"/>
          <p:nvPr/>
        </p:nvSpPr>
        <p:spPr>
          <a:xfrm>
            <a:off x="9265461" y="1522030"/>
            <a:ext cx="1335622" cy="369332"/>
          </a:xfrm>
          <a:prstGeom prst="rect">
            <a:avLst/>
          </a:prstGeom>
          <a:noFill/>
        </p:spPr>
        <p:txBody>
          <a:bodyPr wrap="none" rtlCol="0">
            <a:spAutoFit/>
          </a:bodyPr>
          <a:lstStyle/>
          <a:p>
            <a:r>
              <a:rPr lang="en-US" dirty="0"/>
              <a:t>“MZI1MZI2”</a:t>
            </a:r>
          </a:p>
        </p:txBody>
      </p:sp>
      <p:sp>
        <p:nvSpPr>
          <p:cNvPr id="37" name="TextBox 36">
            <a:extLst>
              <a:ext uri="{FF2B5EF4-FFF2-40B4-BE49-F238E27FC236}">
                <a16:creationId xmlns:a16="http://schemas.microsoft.com/office/drawing/2014/main" id="{64A9A047-A8F2-4F49-A47C-119DF5B3F587}"/>
              </a:ext>
            </a:extLst>
          </p:cNvPr>
          <p:cNvSpPr txBox="1"/>
          <p:nvPr/>
        </p:nvSpPr>
        <p:spPr>
          <a:xfrm>
            <a:off x="2728851" y="2750391"/>
            <a:ext cx="2303524" cy="338554"/>
          </a:xfrm>
          <a:prstGeom prst="rect">
            <a:avLst/>
          </a:prstGeom>
          <a:noFill/>
        </p:spPr>
        <p:txBody>
          <a:bodyPr wrap="square" rtlCol="0">
            <a:spAutoFit/>
          </a:bodyPr>
          <a:lstStyle/>
          <a:p>
            <a:pPr algn="ctr"/>
            <a:r>
              <a:rPr lang="en-US" sz="1600" b="1" dirty="0"/>
              <a:t>R2 = 0.9798</a:t>
            </a:r>
          </a:p>
        </p:txBody>
      </p:sp>
      <p:sp>
        <p:nvSpPr>
          <p:cNvPr id="38" name="TextBox 37">
            <a:extLst>
              <a:ext uri="{FF2B5EF4-FFF2-40B4-BE49-F238E27FC236}">
                <a16:creationId xmlns:a16="http://schemas.microsoft.com/office/drawing/2014/main" id="{09A1CE55-D6AA-42D7-B8AF-B0ED53901D51}"/>
              </a:ext>
            </a:extLst>
          </p:cNvPr>
          <p:cNvSpPr txBox="1"/>
          <p:nvPr/>
        </p:nvSpPr>
        <p:spPr>
          <a:xfrm>
            <a:off x="2719226" y="4594785"/>
            <a:ext cx="2303524" cy="338554"/>
          </a:xfrm>
          <a:prstGeom prst="rect">
            <a:avLst/>
          </a:prstGeom>
          <a:noFill/>
        </p:spPr>
        <p:txBody>
          <a:bodyPr wrap="square" rtlCol="0">
            <a:spAutoFit/>
          </a:bodyPr>
          <a:lstStyle/>
          <a:p>
            <a:pPr algn="ctr"/>
            <a:r>
              <a:rPr lang="en-US" sz="1600" b="1" dirty="0"/>
              <a:t>R2 = 0.9910</a:t>
            </a:r>
          </a:p>
        </p:txBody>
      </p:sp>
      <p:sp>
        <p:nvSpPr>
          <p:cNvPr id="39" name="TextBox 38">
            <a:extLst>
              <a:ext uri="{FF2B5EF4-FFF2-40B4-BE49-F238E27FC236}">
                <a16:creationId xmlns:a16="http://schemas.microsoft.com/office/drawing/2014/main" id="{0F0269C4-4151-4D1F-B2F8-D344FE3AD603}"/>
              </a:ext>
            </a:extLst>
          </p:cNvPr>
          <p:cNvSpPr txBox="1"/>
          <p:nvPr/>
        </p:nvSpPr>
        <p:spPr>
          <a:xfrm>
            <a:off x="1164657" y="5746282"/>
            <a:ext cx="101891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Pretty dang reliable for other sample transmissions (consistently lower R2 for others, though)</a:t>
            </a:r>
          </a:p>
          <a:p>
            <a:pPr marL="285750" indent="-285750">
              <a:buFont typeface="Arial" panose="020B0604020202020204" pitchFamily="34" charset="0"/>
              <a:buChar char="•"/>
            </a:pPr>
            <a:r>
              <a:rPr lang="en-US" dirty="0"/>
              <a:t>However, dL and #switches were optimized for MZI1—in a complete program, we would find a way to average with multiple different sources, or have a transmission that encompasses all possible sources</a:t>
            </a:r>
          </a:p>
        </p:txBody>
      </p:sp>
    </p:spTree>
    <p:extLst>
      <p:ext uri="{BB962C8B-B14F-4D97-AF65-F5344CB8AC3E}">
        <p14:creationId xmlns:p14="http://schemas.microsoft.com/office/powerpoint/2010/main" val="2994358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6B70-3FFA-4CC4-9F9E-9047060A9D32}"/>
              </a:ext>
            </a:extLst>
          </p:cNvPr>
          <p:cNvSpPr>
            <a:spLocks noGrp="1"/>
          </p:cNvSpPr>
          <p:nvPr>
            <p:ph type="title"/>
          </p:nvPr>
        </p:nvSpPr>
        <p:spPr/>
        <p:txBody>
          <a:bodyPr/>
          <a:lstStyle/>
          <a:p>
            <a:r>
              <a:rPr lang="en-US" dirty="0"/>
              <a:t>Now: broadband, 500nm (1200-1700)</a:t>
            </a:r>
          </a:p>
        </p:txBody>
      </p:sp>
      <p:sp>
        <p:nvSpPr>
          <p:cNvPr id="3" name="Content Placeholder 2">
            <a:extLst>
              <a:ext uri="{FF2B5EF4-FFF2-40B4-BE49-F238E27FC236}">
                <a16:creationId xmlns:a16="http://schemas.microsoft.com/office/drawing/2014/main" id="{8CC6EB58-478C-418A-AD7D-149E390E545B}"/>
              </a:ext>
            </a:extLst>
          </p:cNvPr>
          <p:cNvSpPr>
            <a:spLocks noGrp="1"/>
          </p:cNvSpPr>
          <p:nvPr>
            <p:ph idx="1"/>
          </p:nvPr>
        </p:nvSpPr>
        <p:spPr>
          <a:xfrm>
            <a:off x="838200" y="1825625"/>
            <a:ext cx="10515600" cy="4667250"/>
          </a:xfrm>
        </p:spPr>
        <p:txBody>
          <a:bodyPr>
            <a:normAutofit/>
          </a:bodyPr>
          <a:lstStyle/>
          <a:p>
            <a:r>
              <a:rPr lang="en-US" sz="2000" dirty="0"/>
              <a:t>Creating source: Combining 2-Butanone, Acetic acid ethanol ester, etc.</a:t>
            </a:r>
          </a:p>
          <a:p>
            <a:pPr lvl="1"/>
            <a:r>
              <a:rPr lang="en-US" sz="1800" dirty="0">
                <a:hlinkClick r:id="rId2"/>
              </a:rPr>
              <a:t>Database source</a:t>
            </a:r>
            <a:r>
              <a:rPr lang="en-US" sz="1800" dirty="0"/>
              <a:t>, then added a gaussian distribution in</a:t>
            </a:r>
          </a:p>
          <a:p>
            <a:r>
              <a:rPr lang="en-US" sz="2000" dirty="0"/>
              <a:t>Everything still fully theoretical, no waveguide loss/</a:t>
            </a:r>
            <a:r>
              <a:rPr lang="en-US" sz="2000" dirty="0" err="1"/>
              <a:t>freq</a:t>
            </a:r>
            <a:r>
              <a:rPr lang="en-US" sz="2000" dirty="0"/>
              <a:t>-dependent shift</a:t>
            </a:r>
          </a:p>
          <a:p>
            <a:r>
              <a:rPr lang="en-US" sz="2000" dirty="0"/>
              <a:t>Problem: Elastic-D1 reconstruction run-time</a:t>
            </a:r>
          </a:p>
          <a:p>
            <a:pPr lvl="1"/>
            <a:r>
              <a:rPr lang="en-US" sz="1800" dirty="0"/>
              <a:t>Sample size required for 0.025nm resolution: 20,000 points</a:t>
            </a:r>
          </a:p>
          <a:p>
            <a:pPr lvl="1"/>
            <a:r>
              <a:rPr lang="en-US" sz="1800" dirty="0"/>
              <a:t>If it follows the power law trend, must run 55 hours to reconstruct for 0.025 nm resolution</a:t>
            </a:r>
          </a:p>
          <a:p>
            <a:pPr lvl="1"/>
            <a:r>
              <a:rPr lang="en-US" sz="1800" dirty="0"/>
              <a:t>For 0.25 nm resolution, one reconstruction takes 6.5 minutes</a:t>
            </a:r>
          </a:p>
          <a:p>
            <a:pPr lvl="1"/>
            <a:r>
              <a:rPr lang="en-US" sz="1800" dirty="0"/>
              <a:t>Also, massive storage required (20,000 x 20,000 arrays)</a:t>
            </a:r>
          </a:p>
          <a:p>
            <a:r>
              <a:rPr lang="en-US" sz="2000" dirty="0"/>
              <a:t>Where to go from here? </a:t>
            </a:r>
          </a:p>
          <a:p>
            <a:pPr lvl="1"/>
            <a:r>
              <a:rPr lang="en-US" sz="1600" dirty="0"/>
              <a:t>Find a way to write a fast Elastic-D1 algorithm</a:t>
            </a:r>
          </a:p>
          <a:p>
            <a:pPr lvl="1"/>
            <a:r>
              <a:rPr lang="en-US" sz="1600" dirty="0"/>
              <a:t>Test other algorithms to see if something else is faster &amp; accurate</a:t>
            </a:r>
          </a:p>
          <a:p>
            <a:pPr lvl="1"/>
            <a:r>
              <a:rPr lang="en-US" sz="1600" dirty="0"/>
              <a:t>Shifting A matrix idea (start with lower resolution, then combine </a:t>
            </a:r>
            <a:br>
              <a:rPr lang="en-US" sz="1600" dirty="0"/>
            </a:br>
            <a:r>
              <a:rPr lang="en-US" sz="1600" dirty="0"/>
              <a:t>a lot of lower resolution to get higher res)?</a:t>
            </a:r>
          </a:p>
          <a:p>
            <a:pPr lvl="1"/>
            <a:r>
              <a:rPr lang="en-US" sz="1600" dirty="0"/>
              <a:t>Lower resolution, but more accurate reconstruction?</a:t>
            </a:r>
          </a:p>
        </p:txBody>
      </p:sp>
      <p:pic>
        <p:nvPicPr>
          <p:cNvPr id="5" name="Picture 4" descr="Chart, line chart&#10;&#10;Description automatically generated">
            <a:extLst>
              <a:ext uri="{FF2B5EF4-FFF2-40B4-BE49-F238E27FC236}">
                <a16:creationId xmlns:a16="http://schemas.microsoft.com/office/drawing/2014/main" id="{880AE93D-6ED6-4A3E-8A52-3F66B7850106}"/>
              </a:ext>
            </a:extLst>
          </p:cNvPr>
          <p:cNvPicPr>
            <a:picLocks noChangeAspect="1"/>
          </p:cNvPicPr>
          <p:nvPr/>
        </p:nvPicPr>
        <p:blipFill>
          <a:blip r:embed="rId3"/>
          <a:stretch>
            <a:fillRect/>
          </a:stretch>
        </p:blipFill>
        <p:spPr>
          <a:xfrm>
            <a:off x="7658047" y="4062901"/>
            <a:ext cx="4277278" cy="2535852"/>
          </a:xfrm>
          <a:prstGeom prst="rect">
            <a:avLst/>
          </a:prstGeom>
        </p:spPr>
      </p:pic>
      <p:pic>
        <p:nvPicPr>
          <p:cNvPr id="7" name="Picture 6" descr="Chart, histogram&#10;&#10;Description automatically generated">
            <a:extLst>
              <a:ext uri="{FF2B5EF4-FFF2-40B4-BE49-F238E27FC236}">
                <a16:creationId xmlns:a16="http://schemas.microsoft.com/office/drawing/2014/main" id="{00C1177E-4BF0-4617-AD53-8F85956BC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7917" y="1424289"/>
            <a:ext cx="2973529" cy="2132083"/>
          </a:xfrm>
          <a:prstGeom prst="rect">
            <a:avLst/>
          </a:prstGeom>
        </p:spPr>
      </p:pic>
    </p:spTree>
    <p:extLst>
      <p:ext uri="{BB962C8B-B14F-4D97-AF65-F5344CB8AC3E}">
        <p14:creationId xmlns:p14="http://schemas.microsoft.com/office/powerpoint/2010/main" val="584682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EC53-B8C3-4636-94D8-A82714BC3FBD}"/>
              </a:ext>
            </a:extLst>
          </p:cNvPr>
          <p:cNvSpPr>
            <a:spLocks noGrp="1"/>
          </p:cNvSpPr>
          <p:nvPr>
            <p:ph type="title"/>
          </p:nvPr>
        </p:nvSpPr>
        <p:spPr/>
        <p:txBody>
          <a:bodyPr/>
          <a:lstStyle/>
          <a:p>
            <a:r>
              <a:rPr lang="en-US" dirty="0"/>
              <a:t>Thoughts on broadband</a:t>
            </a:r>
          </a:p>
        </p:txBody>
      </p:sp>
      <p:sp>
        <p:nvSpPr>
          <p:cNvPr id="3" name="Content Placeholder 2">
            <a:extLst>
              <a:ext uri="{FF2B5EF4-FFF2-40B4-BE49-F238E27FC236}">
                <a16:creationId xmlns:a16="http://schemas.microsoft.com/office/drawing/2014/main" id="{7166E589-9A69-452B-9B3D-F50DE43AAB16}"/>
              </a:ext>
            </a:extLst>
          </p:cNvPr>
          <p:cNvSpPr>
            <a:spLocks noGrp="1"/>
          </p:cNvSpPr>
          <p:nvPr>
            <p:ph idx="1"/>
          </p:nvPr>
        </p:nvSpPr>
        <p:spPr>
          <a:xfrm>
            <a:off x="838199" y="1825625"/>
            <a:ext cx="10981623" cy="4667250"/>
          </a:xfrm>
        </p:spPr>
        <p:txBody>
          <a:bodyPr>
            <a:normAutofit fontScale="92500" lnSpcReduction="20000"/>
          </a:bodyPr>
          <a:lstStyle/>
          <a:p>
            <a:r>
              <a:rPr lang="en-US" dirty="0"/>
              <a:t>Shifting A matrix would definitely lose fine features—not worth</a:t>
            </a:r>
          </a:p>
          <a:p>
            <a:r>
              <a:rPr lang="en-US" dirty="0"/>
              <a:t>Is it really “high resolution” to have a ton of samples? </a:t>
            </a:r>
          </a:p>
          <a:p>
            <a:pPr lvl="1"/>
            <a:r>
              <a:rPr lang="en-US" dirty="0"/>
              <a:t>Having a huge number of points, but reconstructing badly</a:t>
            </a:r>
          </a:p>
          <a:p>
            <a:pPr lvl="1"/>
            <a:r>
              <a:rPr lang="en-US" dirty="0"/>
              <a:t>Noise is always present</a:t>
            </a:r>
          </a:p>
          <a:p>
            <a:pPr lvl="1"/>
            <a:r>
              <a:rPr lang="en-US" dirty="0"/>
              <a:t>Or, can we choose lesser points but reconstruct </a:t>
            </a:r>
            <a:r>
              <a:rPr lang="en-US" u="sng" dirty="0"/>
              <a:t>better</a:t>
            </a:r>
            <a:r>
              <a:rPr lang="en-US" dirty="0"/>
              <a:t> by optimizing?</a:t>
            </a:r>
          </a:p>
          <a:p>
            <a:r>
              <a:rPr lang="en-US" dirty="0"/>
              <a:t>WHAT IF WE ALWAYS DO A SQUARE MATRIX???? AND FIND DL THAT MINIMIZES NOISE</a:t>
            </a:r>
          </a:p>
          <a:p>
            <a:pPr lvl="1"/>
            <a:r>
              <a:rPr lang="en-US" dirty="0"/>
              <a:t>Potentially, but so far when I tried pseudoinverse square matrices always sucked, I’m guessing because of noise?</a:t>
            </a:r>
          </a:p>
          <a:p>
            <a:pPr lvl="1"/>
            <a:r>
              <a:rPr lang="en-US" dirty="0"/>
              <a:t>I’m guessing that elastic D1 plays a huge role in removing noise</a:t>
            </a:r>
          </a:p>
          <a:p>
            <a:pPr lvl="2"/>
            <a:r>
              <a:rPr lang="en-US" dirty="0"/>
              <a:t>Yup: Just terrible: for a square reconstruction, add ANY noise (0.00000000001) and it’s a terrible reconstruction. </a:t>
            </a:r>
          </a:p>
          <a:p>
            <a:pPr lvl="1"/>
            <a:r>
              <a:rPr lang="en-US" dirty="0"/>
              <a:t>Find an elastic D1 that doesn’t have to worry about under-constrained?</a:t>
            </a:r>
          </a:p>
          <a:p>
            <a:pPr lvl="1"/>
            <a:r>
              <a:rPr lang="en-US" dirty="0"/>
              <a:t>Basically, smoothing is completely necessary: can’t really take shortcut with inverse/square matrix?</a:t>
            </a:r>
          </a:p>
        </p:txBody>
      </p:sp>
    </p:spTree>
    <p:extLst>
      <p:ext uri="{BB962C8B-B14F-4D97-AF65-F5344CB8AC3E}">
        <p14:creationId xmlns:p14="http://schemas.microsoft.com/office/powerpoint/2010/main" val="1070411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CC14-C0E1-46DE-9457-F0F7E70C1090}"/>
              </a:ext>
            </a:extLst>
          </p:cNvPr>
          <p:cNvSpPr>
            <a:spLocks noGrp="1"/>
          </p:cNvSpPr>
          <p:nvPr>
            <p:ph type="title"/>
          </p:nvPr>
        </p:nvSpPr>
        <p:spPr>
          <a:xfrm>
            <a:off x="391427" y="365125"/>
            <a:ext cx="10515600" cy="1325563"/>
          </a:xfrm>
        </p:spPr>
        <p:txBody>
          <a:bodyPr>
            <a:normAutofit/>
          </a:bodyPr>
          <a:lstStyle/>
          <a:p>
            <a:r>
              <a:rPr lang="en-US" sz="3600" dirty="0"/>
              <a:t>Low resolution broadband reconstruction (801 pts)</a:t>
            </a:r>
          </a:p>
        </p:txBody>
      </p:sp>
      <p:pic>
        <p:nvPicPr>
          <p:cNvPr id="9" name="Picture 8" descr="Calendar&#10;&#10;Description automatically generated">
            <a:extLst>
              <a:ext uri="{FF2B5EF4-FFF2-40B4-BE49-F238E27FC236}">
                <a16:creationId xmlns:a16="http://schemas.microsoft.com/office/drawing/2014/main" id="{AF81B5EE-6321-4A9D-B546-74F225EF9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830280"/>
            <a:ext cx="5525271" cy="3554292"/>
          </a:xfrm>
          <a:prstGeom prst="rect">
            <a:avLst/>
          </a:prstGeom>
        </p:spPr>
      </p:pic>
      <p:sp>
        <p:nvSpPr>
          <p:cNvPr id="10" name="TextBox 9">
            <a:extLst>
              <a:ext uri="{FF2B5EF4-FFF2-40B4-BE49-F238E27FC236}">
                <a16:creationId xmlns:a16="http://schemas.microsoft.com/office/drawing/2014/main" id="{9E0A783B-6938-4712-B0B5-0DCA97013C0F}"/>
              </a:ext>
            </a:extLst>
          </p:cNvPr>
          <p:cNvSpPr txBox="1"/>
          <p:nvPr/>
        </p:nvSpPr>
        <p:spPr>
          <a:xfrm>
            <a:off x="6477802" y="1690688"/>
            <a:ext cx="5639234" cy="1569660"/>
          </a:xfrm>
          <a:prstGeom prst="rect">
            <a:avLst/>
          </a:prstGeom>
          <a:noFill/>
        </p:spPr>
        <p:txBody>
          <a:bodyPr wrap="square" rtlCol="0">
            <a:spAutoFit/>
          </a:bodyPr>
          <a:lstStyle/>
          <a:p>
            <a:r>
              <a:rPr lang="en-US" sz="1600" dirty="0"/>
              <a:t>Experiment:</a:t>
            </a:r>
          </a:p>
          <a:p>
            <a:pPr marL="342900" indent="-342900">
              <a:buFont typeface="Arial" panose="020B0604020202020204" pitchFamily="34" charset="0"/>
              <a:buChar char="•"/>
            </a:pPr>
            <a:r>
              <a:rPr lang="en-US" sz="1600" dirty="0"/>
              <a:t>Reconstruct new broadband source (1200-1700nm)</a:t>
            </a:r>
          </a:p>
          <a:p>
            <a:pPr marL="342900" indent="-342900">
              <a:buFont typeface="Arial" panose="020B0604020202020204" pitchFamily="34" charset="0"/>
              <a:buChar char="•"/>
            </a:pPr>
            <a:r>
              <a:rPr lang="en-US" sz="1600" dirty="0"/>
              <a:t>A matrix: m x 801 pts (same as narrowband)</a:t>
            </a:r>
          </a:p>
          <a:p>
            <a:r>
              <a:rPr lang="en-US" sz="1600" dirty="0"/>
              <a:t>Observations:</a:t>
            </a:r>
          </a:p>
          <a:p>
            <a:pPr marL="285750" indent="-285750">
              <a:buFont typeface="Arial" panose="020B0604020202020204" pitchFamily="34" charset="0"/>
              <a:buChar char="•"/>
            </a:pPr>
            <a:r>
              <a:rPr lang="en-US" sz="1600" dirty="0"/>
              <a:t> Requires greater # switches to reconstruct accurately?</a:t>
            </a:r>
          </a:p>
          <a:p>
            <a:pPr marL="742950" lvl="1" indent="-285750">
              <a:buFont typeface="Arial" panose="020B0604020202020204" pitchFamily="34" charset="0"/>
              <a:buChar char="•"/>
            </a:pPr>
            <a:endParaRPr lang="en-US" sz="1600" dirty="0"/>
          </a:p>
        </p:txBody>
      </p:sp>
      <p:pic>
        <p:nvPicPr>
          <p:cNvPr id="11" name="Picture 10" descr="Chart, histogram&#10;&#10;Description automatically generated">
            <a:extLst>
              <a:ext uri="{FF2B5EF4-FFF2-40B4-BE49-F238E27FC236}">
                <a16:creationId xmlns:a16="http://schemas.microsoft.com/office/drawing/2014/main" id="{6F37B071-9D77-4EE7-8234-6EDE620E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4711" y="401629"/>
            <a:ext cx="2222325" cy="1593454"/>
          </a:xfrm>
          <a:prstGeom prst="rect">
            <a:avLst/>
          </a:prstGeom>
        </p:spPr>
      </p:pic>
      <p:pic>
        <p:nvPicPr>
          <p:cNvPr id="13" name="Picture 12" descr="Chart, line chart, histogram&#10;&#10;Description automatically generated">
            <a:extLst>
              <a:ext uri="{FF2B5EF4-FFF2-40B4-BE49-F238E27FC236}">
                <a16:creationId xmlns:a16="http://schemas.microsoft.com/office/drawing/2014/main" id="{F81A700F-874E-4132-9ED3-7692AF232082}"/>
              </a:ext>
            </a:extLst>
          </p:cNvPr>
          <p:cNvPicPr>
            <a:picLocks noChangeAspect="1"/>
          </p:cNvPicPr>
          <p:nvPr/>
        </p:nvPicPr>
        <p:blipFill>
          <a:blip r:embed="rId4"/>
          <a:stretch>
            <a:fillRect/>
          </a:stretch>
        </p:blipFill>
        <p:spPr>
          <a:xfrm>
            <a:off x="6681908" y="4526797"/>
            <a:ext cx="3319342" cy="2139929"/>
          </a:xfrm>
          <a:prstGeom prst="rect">
            <a:avLst/>
          </a:prstGeom>
        </p:spPr>
      </p:pic>
      <p:cxnSp>
        <p:nvCxnSpPr>
          <p:cNvPr id="15" name="Straight Connector 14">
            <a:extLst>
              <a:ext uri="{FF2B5EF4-FFF2-40B4-BE49-F238E27FC236}">
                <a16:creationId xmlns:a16="http://schemas.microsoft.com/office/drawing/2014/main" id="{C12F49C1-391B-4804-866C-32B991EE0FA9}"/>
              </a:ext>
            </a:extLst>
          </p:cNvPr>
          <p:cNvCxnSpPr>
            <a:cxnSpLocks/>
            <a:stCxn id="13" idx="1"/>
          </p:cNvCxnSpPr>
          <p:nvPr/>
        </p:nvCxnSpPr>
        <p:spPr>
          <a:xfrm flipH="1" flipV="1">
            <a:off x="5395792" y="3762628"/>
            <a:ext cx="1286116" cy="183413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descr="Graphical user interface, diagram&#10;&#10;Description automatically generated">
            <a:extLst>
              <a:ext uri="{FF2B5EF4-FFF2-40B4-BE49-F238E27FC236}">
                <a16:creationId xmlns:a16="http://schemas.microsoft.com/office/drawing/2014/main" id="{F4E496C2-CEEA-44E5-B457-95CDD8FA6AEC}"/>
              </a:ext>
            </a:extLst>
          </p:cNvPr>
          <p:cNvPicPr>
            <a:picLocks noChangeAspect="1"/>
          </p:cNvPicPr>
          <p:nvPr/>
        </p:nvPicPr>
        <p:blipFill>
          <a:blip r:embed="rId5"/>
          <a:stretch>
            <a:fillRect/>
          </a:stretch>
        </p:blipFill>
        <p:spPr>
          <a:xfrm>
            <a:off x="139967" y="5238195"/>
            <a:ext cx="1745983" cy="1428531"/>
          </a:xfrm>
          <a:prstGeom prst="rect">
            <a:avLst/>
          </a:prstGeom>
        </p:spPr>
      </p:pic>
    </p:spTree>
    <p:extLst>
      <p:ext uri="{BB962C8B-B14F-4D97-AF65-F5344CB8AC3E}">
        <p14:creationId xmlns:p14="http://schemas.microsoft.com/office/powerpoint/2010/main" val="2703431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75DB-6C1A-477F-9C58-63DEC8C5E5AD}"/>
              </a:ext>
            </a:extLst>
          </p:cNvPr>
          <p:cNvSpPr>
            <a:spLocks noGrp="1"/>
          </p:cNvSpPr>
          <p:nvPr>
            <p:ph type="title"/>
          </p:nvPr>
        </p:nvSpPr>
        <p:spPr/>
        <p:txBody>
          <a:bodyPr/>
          <a:lstStyle/>
          <a:p>
            <a:r>
              <a:rPr lang="en-US" dirty="0"/>
              <a:t>Visualizing the spread of OPDs</a:t>
            </a:r>
          </a:p>
        </p:txBody>
      </p:sp>
      <p:pic>
        <p:nvPicPr>
          <p:cNvPr id="5" name="Picture 4">
            <a:extLst>
              <a:ext uri="{FF2B5EF4-FFF2-40B4-BE49-F238E27FC236}">
                <a16:creationId xmlns:a16="http://schemas.microsoft.com/office/drawing/2014/main" id="{EE3A4058-B00D-4AAB-ABBE-B5C2A1829AF8}"/>
              </a:ext>
            </a:extLst>
          </p:cNvPr>
          <p:cNvPicPr>
            <a:picLocks noChangeAspect="1"/>
          </p:cNvPicPr>
          <p:nvPr/>
        </p:nvPicPr>
        <p:blipFill>
          <a:blip r:embed="rId2"/>
          <a:stretch>
            <a:fillRect/>
          </a:stretch>
        </p:blipFill>
        <p:spPr>
          <a:xfrm>
            <a:off x="599052" y="5329345"/>
            <a:ext cx="4630867" cy="1049977"/>
          </a:xfrm>
          <a:prstGeom prst="rect">
            <a:avLst/>
          </a:prstGeom>
        </p:spPr>
      </p:pic>
      <p:pic>
        <p:nvPicPr>
          <p:cNvPr id="7" name="Picture 6" descr="Chart, scatter chart&#10;&#10;Description automatically generated">
            <a:extLst>
              <a:ext uri="{FF2B5EF4-FFF2-40B4-BE49-F238E27FC236}">
                <a16:creationId xmlns:a16="http://schemas.microsoft.com/office/drawing/2014/main" id="{93B47B46-92C0-4F0F-9F36-E9EE5BE0CF8A}"/>
              </a:ext>
            </a:extLst>
          </p:cNvPr>
          <p:cNvPicPr>
            <a:picLocks noChangeAspect="1"/>
          </p:cNvPicPr>
          <p:nvPr/>
        </p:nvPicPr>
        <p:blipFill>
          <a:blip r:embed="rId3"/>
          <a:stretch>
            <a:fillRect/>
          </a:stretch>
        </p:blipFill>
        <p:spPr>
          <a:xfrm>
            <a:off x="6095999" y="3465349"/>
            <a:ext cx="4350747" cy="1385216"/>
          </a:xfrm>
          <a:prstGeom prst="rect">
            <a:avLst/>
          </a:prstGeom>
        </p:spPr>
      </p:pic>
      <p:pic>
        <p:nvPicPr>
          <p:cNvPr id="8" name="Picture 7" descr="Chart&#10;&#10;Description automatically generated">
            <a:extLst>
              <a:ext uri="{FF2B5EF4-FFF2-40B4-BE49-F238E27FC236}">
                <a16:creationId xmlns:a16="http://schemas.microsoft.com/office/drawing/2014/main" id="{60960CE7-0851-430D-BA41-28D7373A3EF5}"/>
              </a:ext>
            </a:extLst>
          </p:cNvPr>
          <p:cNvPicPr>
            <a:picLocks noChangeAspect="1"/>
          </p:cNvPicPr>
          <p:nvPr/>
        </p:nvPicPr>
        <p:blipFill>
          <a:blip r:embed="rId4"/>
          <a:stretch>
            <a:fillRect/>
          </a:stretch>
        </p:blipFill>
        <p:spPr>
          <a:xfrm>
            <a:off x="725345" y="2001908"/>
            <a:ext cx="4378282" cy="3061318"/>
          </a:xfrm>
          <a:prstGeom prst="rect">
            <a:avLst/>
          </a:prstGeom>
          <a:ln w="31750">
            <a:solidFill>
              <a:schemeClr val="tx1"/>
            </a:solidFill>
          </a:ln>
        </p:spPr>
      </p:pic>
      <p:pic>
        <p:nvPicPr>
          <p:cNvPr id="10" name="Picture 9" descr="Chart&#10;&#10;Description automatically generated with low confidence">
            <a:extLst>
              <a:ext uri="{FF2B5EF4-FFF2-40B4-BE49-F238E27FC236}">
                <a16:creationId xmlns:a16="http://schemas.microsoft.com/office/drawing/2014/main" id="{952DF7CD-54FA-43B0-AB87-4F4A4BA2D0F1}"/>
              </a:ext>
            </a:extLst>
          </p:cNvPr>
          <p:cNvPicPr>
            <a:picLocks noChangeAspect="1"/>
          </p:cNvPicPr>
          <p:nvPr/>
        </p:nvPicPr>
        <p:blipFill>
          <a:blip r:embed="rId5"/>
          <a:stretch>
            <a:fillRect/>
          </a:stretch>
        </p:blipFill>
        <p:spPr>
          <a:xfrm>
            <a:off x="5680356" y="5111950"/>
            <a:ext cx="4350747" cy="1311976"/>
          </a:xfrm>
          <a:prstGeom prst="rect">
            <a:avLst/>
          </a:prstGeom>
        </p:spPr>
      </p:pic>
      <p:cxnSp>
        <p:nvCxnSpPr>
          <p:cNvPr id="12" name="Straight Connector 11">
            <a:extLst>
              <a:ext uri="{FF2B5EF4-FFF2-40B4-BE49-F238E27FC236}">
                <a16:creationId xmlns:a16="http://schemas.microsoft.com/office/drawing/2014/main" id="{16D98E82-D828-4301-A3EB-F8B0E267E420}"/>
              </a:ext>
            </a:extLst>
          </p:cNvPr>
          <p:cNvCxnSpPr>
            <a:cxnSpLocks/>
            <a:endCxn id="7" idx="1"/>
          </p:cNvCxnSpPr>
          <p:nvPr/>
        </p:nvCxnSpPr>
        <p:spPr>
          <a:xfrm flipV="1">
            <a:off x="4111200" y="4157957"/>
            <a:ext cx="1984799" cy="3964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CD22D10-BE5E-4F56-AC97-8248921F3378}"/>
              </a:ext>
            </a:extLst>
          </p:cNvPr>
          <p:cNvCxnSpPr>
            <a:cxnSpLocks/>
            <a:endCxn id="10" idx="1"/>
          </p:cNvCxnSpPr>
          <p:nvPr/>
        </p:nvCxnSpPr>
        <p:spPr>
          <a:xfrm>
            <a:off x="2524837" y="3465349"/>
            <a:ext cx="3155519" cy="2302589"/>
          </a:xfrm>
          <a:prstGeom prst="line">
            <a:avLst/>
          </a:prstGeom>
        </p:spPr>
        <p:style>
          <a:lnRef idx="1">
            <a:schemeClr val="dk1"/>
          </a:lnRef>
          <a:fillRef idx="0">
            <a:schemeClr val="dk1"/>
          </a:fillRef>
          <a:effectRef idx="0">
            <a:schemeClr val="dk1"/>
          </a:effectRef>
          <a:fontRef idx="minor">
            <a:schemeClr val="tx1"/>
          </a:fontRef>
        </p:style>
      </p:cxnSp>
      <p:pic>
        <p:nvPicPr>
          <p:cNvPr id="17" name="Picture 16" descr="Chart&#10;&#10;Description automatically generated with low confidence">
            <a:extLst>
              <a:ext uri="{FF2B5EF4-FFF2-40B4-BE49-F238E27FC236}">
                <a16:creationId xmlns:a16="http://schemas.microsoft.com/office/drawing/2014/main" id="{1E03FFCB-503C-4B08-B194-EE479911EA01}"/>
              </a:ext>
            </a:extLst>
          </p:cNvPr>
          <p:cNvPicPr>
            <a:picLocks noChangeAspect="1"/>
          </p:cNvPicPr>
          <p:nvPr/>
        </p:nvPicPr>
        <p:blipFill>
          <a:blip r:embed="rId6"/>
          <a:stretch>
            <a:fillRect/>
          </a:stretch>
        </p:blipFill>
        <p:spPr>
          <a:xfrm>
            <a:off x="6095999" y="1749049"/>
            <a:ext cx="4350747" cy="1499244"/>
          </a:xfrm>
          <a:prstGeom prst="rect">
            <a:avLst/>
          </a:prstGeom>
        </p:spPr>
      </p:pic>
      <p:cxnSp>
        <p:nvCxnSpPr>
          <p:cNvPr id="19" name="Straight Connector 18">
            <a:extLst>
              <a:ext uri="{FF2B5EF4-FFF2-40B4-BE49-F238E27FC236}">
                <a16:creationId xmlns:a16="http://schemas.microsoft.com/office/drawing/2014/main" id="{830C581C-E935-4A0A-8B49-7285B63A5AA2}"/>
              </a:ext>
            </a:extLst>
          </p:cNvPr>
          <p:cNvCxnSpPr>
            <a:cxnSpLocks/>
            <a:stCxn id="17" idx="1"/>
          </p:cNvCxnSpPr>
          <p:nvPr/>
        </p:nvCxnSpPr>
        <p:spPr>
          <a:xfrm flipH="1">
            <a:off x="4102599" y="2498671"/>
            <a:ext cx="1993400" cy="7393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5133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EA90-BE3B-4371-AF33-DDEAFFB22453}"/>
              </a:ext>
            </a:extLst>
          </p:cNvPr>
          <p:cNvSpPr>
            <a:spLocks noGrp="1"/>
          </p:cNvSpPr>
          <p:nvPr>
            <p:ph type="title"/>
          </p:nvPr>
        </p:nvSpPr>
        <p:spPr/>
        <p:txBody>
          <a:bodyPr/>
          <a:lstStyle/>
          <a:p>
            <a:r>
              <a:rPr lang="en-US" dirty="0"/>
              <a:t>Equinor Simulation</a:t>
            </a:r>
          </a:p>
        </p:txBody>
      </p:sp>
      <p:sp>
        <p:nvSpPr>
          <p:cNvPr id="3" name="Content Placeholder 2">
            <a:extLst>
              <a:ext uri="{FF2B5EF4-FFF2-40B4-BE49-F238E27FC236}">
                <a16:creationId xmlns:a16="http://schemas.microsoft.com/office/drawing/2014/main" id="{D7AA9BBB-6860-4E1A-8D2A-ED17399EF136}"/>
              </a:ext>
            </a:extLst>
          </p:cNvPr>
          <p:cNvSpPr>
            <a:spLocks noGrp="1"/>
          </p:cNvSpPr>
          <p:nvPr>
            <p:ph idx="1"/>
          </p:nvPr>
        </p:nvSpPr>
        <p:spPr>
          <a:xfrm>
            <a:off x="1015621" y="1784682"/>
            <a:ext cx="10515600" cy="4351338"/>
          </a:xfrm>
        </p:spPr>
        <p:txBody>
          <a:bodyPr>
            <a:normAutofit fontScale="92500" lnSpcReduction="10000"/>
          </a:bodyPr>
          <a:lstStyle/>
          <a:p>
            <a:r>
              <a:rPr lang="en-US" dirty="0"/>
              <a:t>dL = 20 um</a:t>
            </a:r>
          </a:p>
          <a:p>
            <a:r>
              <a:rPr lang="en-US" dirty="0"/>
              <a:t>10 switches, same path lengths as before</a:t>
            </a:r>
          </a:p>
          <a:p>
            <a:r>
              <a:rPr lang="en-US" dirty="0"/>
              <a:t>3125 - 6250 points (for 20-40pm resolution)</a:t>
            </a:r>
          </a:p>
          <a:p>
            <a:r>
              <a:rPr lang="en-US" dirty="0"/>
              <a:t>Adiabatic couplers</a:t>
            </a:r>
            <a:br>
              <a:rPr lang="en-US" dirty="0"/>
            </a:br>
            <a:endParaRPr lang="en-US" dirty="0"/>
          </a:p>
          <a:p>
            <a:r>
              <a:rPr lang="en-US" dirty="0"/>
              <a:t>Create characterization matrix</a:t>
            </a:r>
          </a:p>
          <a:p>
            <a:r>
              <a:rPr lang="en-US" dirty="0"/>
              <a:t>Compare theoretical results with the simulation results</a:t>
            </a:r>
          </a:p>
          <a:p>
            <a:r>
              <a:rPr lang="en-US" dirty="0"/>
              <a:t>Run-time is around 3 days. </a:t>
            </a:r>
          </a:p>
          <a:p>
            <a:r>
              <a:rPr lang="en-US" dirty="0" err="1"/>
              <a:t>Lumerical</a:t>
            </a:r>
            <a:r>
              <a:rPr lang="en-US" dirty="0"/>
              <a:t> license expired, possible to run the simulation on the lab’s license? </a:t>
            </a:r>
          </a:p>
        </p:txBody>
      </p:sp>
    </p:spTree>
    <p:extLst>
      <p:ext uri="{BB962C8B-B14F-4D97-AF65-F5344CB8AC3E}">
        <p14:creationId xmlns:p14="http://schemas.microsoft.com/office/powerpoint/2010/main" val="2498799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BCD2-C42C-4FA7-95BA-A164E8DF2010}"/>
              </a:ext>
            </a:extLst>
          </p:cNvPr>
          <p:cNvSpPr>
            <a:spLocks noGrp="1"/>
          </p:cNvSpPr>
          <p:nvPr>
            <p:ph type="title"/>
          </p:nvPr>
        </p:nvSpPr>
        <p:spPr/>
        <p:txBody>
          <a:bodyPr/>
          <a:lstStyle/>
          <a:p>
            <a:r>
              <a:rPr lang="en-US" dirty="0"/>
              <a:t>Trying a 20nm reconstruction w/ </a:t>
            </a:r>
            <a:r>
              <a:rPr lang="en-US" dirty="0" err="1"/>
              <a:t>equinor</a:t>
            </a:r>
            <a:endParaRPr lang="en-US" dirty="0"/>
          </a:p>
        </p:txBody>
      </p:sp>
      <p:pic>
        <p:nvPicPr>
          <p:cNvPr id="5" name="Picture 4">
            <a:extLst>
              <a:ext uri="{FF2B5EF4-FFF2-40B4-BE49-F238E27FC236}">
                <a16:creationId xmlns:a16="http://schemas.microsoft.com/office/drawing/2014/main" id="{BD374EC1-5682-4702-9595-94046EF6FD68}"/>
              </a:ext>
            </a:extLst>
          </p:cNvPr>
          <p:cNvPicPr>
            <a:picLocks noChangeAspect="1"/>
          </p:cNvPicPr>
          <p:nvPr/>
        </p:nvPicPr>
        <p:blipFill>
          <a:blip r:embed="rId2"/>
          <a:stretch>
            <a:fillRect/>
          </a:stretch>
        </p:blipFill>
        <p:spPr>
          <a:xfrm>
            <a:off x="1102872" y="4114817"/>
            <a:ext cx="9194830" cy="1903680"/>
          </a:xfrm>
          <a:prstGeom prst="rect">
            <a:avLst/>
          </a:prstGeom>
        </p:spPr>
      </p:pic>
      <p:sp>
        <p:nvSpPr>
          <p:cNvPr id="6" name="TextBox 5">
            <a:extLst>
              <a:ext uri="{FF2B5EF4-FFF2-40B4-BE49-F238E27FC236}">
                <a16:creationId xmlns:a16="http://schemas.microsoft.com/office/drawing/2014/main" id="{C83FAE86-2BE5-4251-A063-EE82BCDC8B28}"/>
              </a:ext>
            </a:extLst>
          </p:cNvPr>
          <p:cNvSpPr txBox="1"/>
          <p:nvPr/>
        </p:nvSpPr>
        <p:spPr>
          <a:xfrm>
            <a:off x="1862919" y="1758927"/>
            <a:ext cx="3417923" cy="1569660"/>
          </a:xfrm>
          <a:prstGeom prst="rect">
            <a:avLst/>
          </a:prstGeom>
          <a:noFill/>
        </p:spPr>
        <p:txBody>
          <a:bodyPr wrap="none" rtlCol="0">
            <a:spAutoFit/>
          </a:bodyPr>
          <a:lstStyle/>
          <a:p>
            <a:r>
              <a:rPr lang="en-US" sz="2400" dirty="0"/>
              <a:t>1680-1700 nm bandwidth</a:t>
            </a:r>
          </a:p>
          <a:p>
            <a:r>
              <a:rPr lang="en-US" sz="2400" dirty="0"/>
              <a:t>6 switches + pi/2 shifter</a:t>
            </a:r>
          </a:p>
          <a:p>
            <a:r>
              <a:rPr lang="en-US" sz="2400" dirty="0"/>
              <a:t>dL = 40</a:t>
            </a:r>
          </a:p>
          <a:p>
            <a:r>
              <a:rPr lang="en-US" sz="2400" dirty="0"/>
              <a:t>A matrix is 128 x 801</a:t>
            </a:r>
          </a:p>
        </p:txBody>
      </p:sp>
      <p:pic>
        <p:nvPicPr>
          <p:cNvPr id="8" name="Picture 7">
            <a:extLst>
              <a:ext uri="{FF2B5EF4-FFF2-40B4-BE49-F238E27FC236}">
                <a16:creationId xmlns:a16="http://schemas.microsoft.com/office/drawing/2014/main" id="{8E25E4F6-D513-48E0-8FDA-45850982CB52}"/>
              </a:ext>
            </a:extLst>
          </p:cNvPr>
          <p:cNvPicPr>
            <a:picLocks noChangeAspect="1"/>
          </p:cNvPicPr>
          <p:nvPr/>
        </p:nvPicPr>
        <p:blipFill>
          <a:blip r:embed="rId3"/>
          <a:stretch>
            <a:fillRect/>
          </a:stretch>
        </p:blipFill>
        <p:spPr>
          <a:xfrm>
            <a:off x="10694199" y="3573052"/>
            <a:ext cx="394929" cy="2827583"/>
          </a:xfrm>
          <a:prstGeom prst="rect">
            <a:avLst/>
          </a:prstGeom>
        </p:spPr>
      </p:pic>
      <p:sp>
        <p:nvSpPr>
          <p:cNvPr id="14" name="TextBox 13">
            <a:extLst>
              <a:ext uri="{FF2B5EF4-FFF2-40B4-BE49-F238E27FC236}">
                <a16:creationId xmlns:a16="http://schemas.microsoft.com/office/drawing/2014/main" id="{2B01ED1E-730D-40AF-BEFF-044957104E32}"/>
              </a:ext>
            </a:extLst>
          </p:cNvPr>
          <p:cNvSpPr txBox="1"/>
          <p:nvPr/>
        </p:nvSpPr>
        <p:spPr>
          <a:xfrm>
            <a:off x="1289713" y="3529414"/>
            <a:ext cx="2626681" cy="461665"/>
          </a:xfrm>
          <a:prstGeom prst="rect">
            <a:avLst/>
          </a:prstGeom>
          <a:noFill/>
        </p:spPr>
        <p:txBody>
          <a:bodyPr wrap="none" rtlCol="0">
            <a:spAutoFit/>
          </a:bodyPr>
          <a:lstStyle/>
          <a:p>
            <a:r>
              <a:rPr lang="en-US" sz="2400" b="1" dirty="0"/>
              <a:t>Resulting A Matrix:</a:t>
            </a:r>
          </a:p>
        </p:txBody>
      </p:sp>
    </p:spTree>
    <p:extLst>
      <p:ext uri="{BB962C8B-B14F-4D97-AF65-F5344CB8AC3E}">
        <p14:creationId xmlns:p14="http://schemas.microsoft.com/office/powerpoint/2010/main" val="178526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676FCF-9DD5-4AC9-A31F-6DA5E46A9015}"/>
              </a:ext>
            </a:extLst>
          </p:cNvPr>
          <p:cNvSpPr txBox="1"/>
          <p:nvPr/>
        </p:nvSpPr>
        <p:spPr>
          <a:xfrm>
            <a:off x="1010188" y="1070780"/>
            <a:ext cx="4776717" cy="1569660"/>
          </a:xfrm>
          <a:prstGeom prst="rect">
            <a:avLst/>
          </a:prstGeom>
          <a:noFill/>
        </p:spPr>
        <p:txBody>
          <a:bodyPr wrap="square" rtlCol="0">
            <a:spAutoFit/>
          </a:bodyPr>
          <a:lstStyle/>
          <a:p>
            <a:r>
              <a:rPr lang="en-US" sz="2400" dirty="0"/>
              <a:t>Reconstruction is not working so far with </a:t>
            </a:r>
            <a:r>
              <a:rPr lang="en-US" sz="2400" dirty="0" err="1"/>
              <a:t>Lumerical</a:t>
            </a:r>
            <a:r>
              <a:rPr lang="en-US" sz="2400" dirty="0"/>
              <a:t> A matrix, but I know what to try, just haven’t had time to troubleshoot yet</a:t>
            </a:r>
          </a:p>
        </p:txBody>
      </p:sp>
      <p:pic>
        <p:nvPicPr>
          <p:cNvPr id="5" name="Picture 4" descr="Diagram&#10;&#10;Description automatically generated">
            <a:extLst>
              <a:ext uri="{FF2B5EF4-FFF2-40B4-BE49-F238E27FC236}">
                <a16:creationId xmlns:a16="http://schemas.microsoft.com/office/drawing/2014/main" id="{05003C79-6001-4830-A244-1260A603387F}"/>
              </a:ext>
            </a:extLst>
          </p:cNvPr>
          <p:cNvPicPr>
            <a:picLocks noChangeAspect="1"/>
          </p:cNvPicPr>
          <p:nvPr/>
        </p:nvPicPr>
        <p:blipFill>
          <a:blip r:embed="rId2"/>
          <a:stretch>
            <a:fillRect/>
          </a:stretch>
        </p:blipFill>
        <p:spPr>
          <a:xfrm>
            <a:off x="701094" y="2851142"/>
            <a:ext cx="5394906" cy="3474595"/>
          </a:xfrm>
          <a:prstGeom prst="rect">
            <a:avLst/>
          </a:prstGeom>
        </p:spPr>
      </p:pic>
      <p:pic>
        <p:nvPicPr>
          <p:cNvPr id="6" name="Picture 5">
            <a:extLst>
              <a:ext uri="{FF2B5EF4-FFF2-40B4-BE49-F238E27FC236}">
                <a16:creationId xmlns:a16="http://schemas.microsoft.com/office/drawing/2014/main" id="{AD4E3B02-71CF-4C34-8CF8-B3015BF46019}"/>
              </a:ext>
            </a:extLst>
          </p:cNvPr>
          <p:cNvPicPr>
            <a:picLocks noChangeAspect="1"/>
          </p:cNvPicPr>
          <p:nvPr/>
        </p:nvPicPr>
        <p:blipFill>
          <a:blip r:embed="rId3"/>
          <a:stretch>
            <a:fillRect/>
          </a:stretch>
        </p:blipFill>
        <p:spPr>
          <a:xfrm>
            <a:off x="6984073" y="2475825"/>
            <a:ext cx="4141126" cy="2695018"/>
          </a:xfrm>
          <a:prstGeom prst="rect">
            <a:avLst/>
          </a:prstGeom>
        </p:spPr>
      </p:pic>
      <p:sp>
        <p:nvSpPr>
          <p:cNvPr id="7" name="TextBox 6">
            <a:extLst>
              <a:ext uri="{FF2B5EF4-FFF2-40B4-BE49-F238E27FC236}">
                <a16:creationId xmlns:a16="http://schemas.microsoft.com/office/drawing/2014/main" id="{99472560-C539-4518-8AE7-D47F1389451C}"/>
              </a:ext>
            </a:extLst>
          </p:cNvPr>
          <p:cNvSpPr txBox="1"/>
          <p:nvPr/>
        </p:nvSpPr>
        <p:spPr>
          <a:xfrm>
            <a:off x="6792035" y="1070780"/>
            <a:ext cx="4776717" cy="1200329"/>
          </a:xfrm>
          <a:prstGeom prst="rect">
            <a:avLst/>
          </a:prstGeom>
          <a:noFill/>
        </p:spPr>
        <p:txBody>
          <a:bodyPr wrap="square" rtlCol="0">
            <a:spAutoFit/>
          </a:bodyPr>
          <a:lstStyle/>
          <a:p>
            <a:r>
              <a:rPr lang="en-US" sz="2400" dirty="0"/>
              <a:t>This is what it should look like with zero noise (completely same parameters, just theoretical):</a:t>
            </a:r>
          </a:p>
        </p:txBody>
      </p:sp>
    </p:spTree>
    <p:extLst>
      <p:ext uri="{BB962C8B-B14F-4D97-AF65-F5344CB8AC3E}">
        <p14:creationId xmlns:p14="http://schemas.microsoft.com/office/powerpoint/2010/main" val="3322376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E5AFC-936E-4194-954C-985A2E473965}"/>
              </a:ext>
            </a:extLst>
          </p:cNvPr>
          <p:cNvSpPr>
            <a:spLocks noGrp="1"/>
          </p:cNvSpPr>
          <p:nvPr>
            <p:ph idx="1"/>
          </p:nvPr>
        </p:nvSpPr>
        <p:spPr>
          <a:xfrm>
            <a:off x="838199" y="1081821"/>
            <a:ext cx="10748749" cy="4351338"/>
          </a:xfrm>
        </p:spPr>
        <p:txBody>
          <a:bodyPr/>
          <a:lstStyle/>
          <a:p>
            <a:pPr marL="0" indent="0">
              <a:buNone/>
            </a:pPr>
            <a:r>
              <a:rPr lang="en-US" dirty="0"/>
              <a:t>Things to do: </a:t>
            </a:r>
          </a:p>
          <a:p>
            <a:pPr lvl="1"/>
            <a:r>
              <a:rPr lang="en-US" dirty="0"/>
              <a:t>Look into errors of experiments and see what errors lie</a:t>
            </a:r>
          </a:p>
          <a:p>
            <a:pPr lvl="1"/>
            <a:r>
              <a:rPr lang="en-US" dirty="0"/>
              <a:t>Maybe try to see if A-optimal, D-optimal, or E-optimal will give the best mask for reconstruction? Correlating R</a:t>
            </a:r>
            <a:r>
              <a:rPr lang="en-US" baseline="30000" dirty="0"/>
              <a:t>2</a:t>
            </a:r>
            <a:r>
              <a:rPr lang="en-US" dirty="0"/>
              <a:t> and these scores? </a:t>
            </a:r>
          </a:p>
          <a:p>
            <a:pPr lvl="1"/>
            <a:r>
              <a:rPr lang="en-US" dirty="0"/>
              <a:t>Look into the Elastic-D1 and see how the algorithm works to get the best reconstruction? </a:t>
            </a:r>
          </a:p>
          <a:p>
            <a:pPr lvl="1"/>
            <a:r>
              <a:rPr lang="en-US" dirty="0"/>
              <a:t>Finish </a:t>
            </a:r>
            <a:r>
              <a:rPr lang="en-US" dirty="0" err="1"/>
              <a:t>Github</a:t>
            </a:r>
            <a:r>
              <a:rPr lang="en-US" dirty="0"/>
              <a:t> upload</a:t>
            </a:r>
          </a:p>
          <a:p>
            <a:pPr lvl="1"/>
            <a:endParaRPr lang="en-US" dirty="0"/>
          </a:p>
          <a:p>
            <a:r>
              <a:rPr lang="en-US" dirty="0"/>
              <a:t>Important properties to speed up Elastic D-1??? </a:t>
            </a:r>
          </a:p>
          <a:p>
            <a:endParaRPr lang="en-US" dirty="0"/>
          </a:p>
        </p:txBody>
      </p:sp>
      <p:pic>
        <p:nvPicPr>
          <p:cNvPr id="5" name="Picture 4" descr="Text, letter&#10;&#10;Description automatically generated">
            <a:extLst>
              <a:ext uri="{FF2B5EF4-FFF2-40B4-BE49-F238E27FC236}">
                <a16:creationId xmlns:a16="http://schemas.microsoft.com/office/drawing/2014/main" id="{0D4DC9CD-96FA-4D3C-935A-6355A05DD2A7}"/>
              </a:ext>
            </a:extLst>
          </p:cNvPr>
          <p:cNvPicPr>
            <a:picLocks noChangeAspect="1"/>
          </p:cNvPicPr>
          <p:nvPr/>
        </p:nvPicPr>
        <p:blipFill>
          <a:blip r:embed="rId2"/>
          <a:stretch>
            <a:fillRect/>
          </a:stretch>
        </p:blipFill>
        <p:spPr>
          <a:xfrm>
            <a:off x="2486878" y="4969774"/>
            <a:ext cx="2631032" cy="1448370"/>
          </a:xfrm>
          <a:prstGeom prst="rect">
            <a:avLst/>
          </a:prstGeom>
        </p:spPr>
      </p:pic>
      <p:pic>
        <p:nvPicPr>
          <p:cNvPr id="7" name="Picture 6" descr="A white background with black text&#10;&#10;Description automatically generated with medium confidence">
            <a:extLst>
              <a:ext uri="{FF2B5EF4-FFF2-40B4-BE49-F238E27FC236}">
                <a16:creationId xmlns:a16="http://schemas.microsoft.com/office/drawing/2014/main" id="{63D3134A-BC77-4A26-9BA1-41220055BDCD}"/>
              </a:ext>
            </a:extLst>
          </p:cNvPr>
          <p:cNvPicPr>
            <a:picLocks noChangeAspect="1"/>
          </p:cNvPicPr>
          <p:nvPr/>
        </p:nvPicPr>
        <p:blipFill>
          <a:blip r:embed="rId3"/>
          <a:stretch>
            <a:fillRect/>
          </a:stretch>
        </p:blipFill>
        <p:spPr>
          <a:xfrm>
            <a:off x="6096000" y="5152394"/>
            <a:ext cx="1586546" cy="485182"/>
          </a:xfrm>
          <a:prstGeom prst="rect">
            <a:avLst/>
          </a:prstGeom>
        </p:spPr>
      </p:pic>
      <p:sp>
        <p:nvSpPr>
          <p:cNvPr id="8" name="TextBox 7">
            <a:extLst>
              <a:ext uri="{FF2B5EF4-FFF2-40B4-BE49-F238E27FC236}">
                <a16:creationId xmlns:a16="http://schemas.microsoft.com/office/drawing/2014/main" id="{69A59793-2BE1-4C06-8F6B-B47BB3156CDF}"/>
              </a:ext>
            </a:extLst>
          </p:cNvPr>
          <p:cNvSpPr txBox="1"/>
          <p:nvPr/>
        </p:nvSpPr>
        <p:spPr>
          <a:xfrm>
            <a:off x="5600387" y="5637576"/>
            <a:ext cx="3389839" cy="369332"/>
          </a:xfrm>
          <a:prstGeom prst="rect">
            <a:avLst/>
          </a:prstGeom>
          <a:noFill/>
        </p:spPr>
        <p:txBody>
          <a:bodyPr wrap="none" rtlCol="0">
            <a:spAutoFit/>
          </a:bodyPr>
          <a:lstStyle/>
          <a:p>
            <a:r>
              <a:rPr lang="en-US" dirty="0"/>
              <a:t>Fast way to calculate inverse of H?</a:t>
            </a:r>
          </a:p>
        </p:txBody>
      </p:sp>
    </p:spTree>
    <p:extLst>
      <p:ext uri="{BB962C8B-B14F-4D97-AF65-F5344CB8AC3E}">
        <p14:creationId xmlns:p14="http://schemas.microsoft.com/office/powerpoint/2010/main" val="1292204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44A8B3-6D7C-4FC6-BD1E-60DCFF5A39C0}"/>
              </a:ext>
            </a:extLst>
          </p:cNvPr>
          <p:cNvSpPr>
            <a:spLocks noGrp="1"/>
          </p:cNvSpPr>
          <p:nvPr>
            <p:ph idx="1"/>
          </p:nvPr>
        </p:nvSpPr>
        <p:spPr>
          <a:xfrm>
            <a:off x="944526" y="911225"/>
            <a:ext cx="10515600" cy="4351338"/>
          </a:xfrm>
        </p:spPr>
        <p:txBody>
          <a:bodyPr/>
          <a:lstStyle/>
          <a:p>
            <a:r>
              <a:rPr lang="en-US" dirty="0"/>
              <a:t>Calculating x from y and A:</a:t>
            </a:r>
          </a:p>
        </p:txBody>
      </p:sp>
      <p:pic>
        <p:nvPicPr>
          <p:cNvPr id="7" name="Picture 6">
            <a:extLst>
              <a:ext uri="{FF2B5EF4-FFF2-40B4-BE49-F238E27FC236}">
                <a16:creationId xmlns:a16="http://schemas.microsoft.com/office/drawing/2014/main" id="{F8660A06-8A69-4012-A854-0929AE1A23E7}"/>
              </a:ext>
            </a:extLst>
          </p:cNvPr>
          <p:cNvPicPr>
            <a:picLocks noChangeAspect="1"/>
          </p:cNvPicPr>
          <p:nvPr/>
        </p:nvPicPr>
        <p:blipFill>
          <a:blip r:embed="rId2"/>
          <a:stretch>
            <a:fillRect/>
          </a:stretch>
        </p:blipFill>
        <p:spPr>
          <a:xfrm>
            <a:off x="1265275" y="1595437"/>
            <a:ext cx="9346018" cy="4751518"/>
          </a:xfrm>
          <a:prstGeom prst="rect">
            <a:avLst/>
          </a:prstGeom>
        </p:spPr>
      </p:pic>
    </p:spTree>
    <p:extLst>
      <p:ext uri="{BB962C8B-B14F-4D97-AF65-F5344CB8AC3E}">
        <p14:creationId xmlns:p14="http://schemas.microsoft.com/office/powerpoint/2010/main" val="3661816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2D18-A2E6-4518-B36C-DF579B58FFD2}"/>
              </a:ext>
            </a:extLst>
          </p:cNvPr>
          <p:cNvSpPr>
            <a:spLocks noGrp="1"/>
          </p:cNvSpPr>
          <p:nvPr>
            <p:ph type="title"/>
          </p:nvPr>
        </p:nvSpPr>
        <p:spPr/>
        <p:txBody>
          <a:bodyPr/>
          <a:lstStyle/>
          <a:p>
            <a:r>
              <a:rPr lang="en-US" dirty="0"/>
              <a:t>Measuring the noise in experiment</a:t>
            </a:r>
          </a:p>
        </p:txBody>
      </p:sp>
      <p:sp>
        <p:nvSpPr>
          <p:cNvPr id="3" name="Content Placeholder 2">
            <a:extLst>
              <a:ext uri="{FF2B5EF4-FFF2-40B4-BE49-F238E27FC236}">
                <a16:creationId xmlns:a16="http://schemas.microsoft.com/office/drawing/2014/main" id="{EA8EDF1E-2654-40E8-BDBD-4326CDB89C2E}"/>
              </a:ext>
            </a:extLst>
          </p:cNvPr>
          <p:cNvSpPr>
            <a:spLocks noGrp="1"/>
          </p:cNvSpPr>
          <p:nvPr>
            <p:ph idx="1"/>
          </p:nvPr>
        </p:nvSpPr>
        <p:spPr>
          <a:xfrm>
            <a:off x="6408000" y="1825625"/>
            <a:ext cx="4945799" cy="4351338"/>
          </a:xfrm>
        </p:spPr>
        <p:txBody>
          <a:bodyPr/>
          <a:lstStyle/>
          <a:p>
            <a:r>
              <a:rPr lang="en-US" dirty="0"/>
              <a:t>Try it for all of the different types of measurement—how did I create this plot again?</a:t>
            </a:r>
          </a:p>
          <a:p>
            <a:r>
              <a:rPr lang="en-US" dirty="0"/>
              <a:t>Not centered around 0, is it independent? </a:t>
            </a:r>
          </a:p>
        </p:txBody>
      </p:sp>
      <p:pic>
        <p:nvPicPr>
          <p:cNvPr id="4" name="Picture 3" descr="Chart, histogram&#10;&#10;Description automatically generated">
            <a:extLst>
              <a:ext uri="{FF2B5EF4-FFF2-40B4-BE49-F238E27FC236}">
                <a16:creationId xmlns:a16="http://schemas.microsoft.com/office/drawing/2014/main" id="{CE748A8A-C706-48FF-BA83-EF4F7F259A15}"/>
              </a:ext>
            </a:extLst>
          </p:cNvPr>
          <p:cNvPicPr>
            <a:picLocks noChangeAspect="1"/>
          </p:cNvPicPr>
          <p:nvPr/>
        </p:nvPicPr>
        <p:blipFill>
          <a:blip r:embed="rId2"/>
          <a:stretch>
            <a:fillRect/>
          </a:stretch>
        </p:blipFill>
        <p:spPr>
          <a:xfrm>
            <a:off x="618445" y="1825625"/>
            <a:ext cx="5659902" cy="4011387"/>
          </a:xfrm>
          <a:prstGeom prst="rect">
            <a:avLst/>
          </a:prstGeom>
        </p:spPr>
      </p:pic>
    </p:spTree>
    <p:extLst>
      <p:ext uri="{BB962C8B-B14F-4D97-AF65-F5344CB8AC3E}">
        <p14:creationId xmlns:p14="http://schemas.microsoft.com/office/powerpoint/2010/main" val="1409057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97E4F1-77ED-4D5B-AB4C-285BDA407261}"/>
              </a:ext>
            </a:extLst>
          </p:cNvPr>
          <p:cNvSpPr>
            <a:spLocks noGrp="1"/>
          </p:cNvSpPr>
          <p:nvPr>
            <p:ph idx="1"/>
          </p:nvPr>
        </p:nvSpPr>
        <p:spPr>
          <a:xfrm>
            <a:off x="838200" y="903767"/>
            <a:ext cx="10515600" cy="5273196"/>
          </a:xfrm>
        </p:spPr>
        <p:txBody>
          <a:bodyPr/>
          <a:lstStyle/>
          <a:p>
            <a:r>
              <a:rPr lang="en-US" dirty="0"/>
              <a:t>Given the input mystery spectrum &amp; characterization matrix, what the output powers vs. OPD should look like:</a:t>
            </a:r>
          </a:p>
        </p:txBody>
      </p:sp>
      <p:pic>
        <p:nvPicPr>
          <p:cNvPr id="5" name="Picture 4">
            <a:extLst>
              <a:ext uri="{FF2B5EF4-FFF2-40B4-BE49-F238E27FC236}">
                <a16:creationId xmlns:a16="http://schemas.microsoft.com/office/drawing/2014/main" id="{0D014693-39D1-446E-832C-E1631B9D73D9}"/>
              </a:ext>
            </a:extLst>
          </p:cNvPr>
          <p:cNvPicPr>
            <a:picLocks noChangeAspect="1"/>
          </p:cNvPicPr>
          <p:nvPr/>
        </p:nvPicPr>
        <p:blipFill>
          <a:blip r:embed="rId2"/>
          <a:stretch>
            <a:fillRect/>
          </a:stretch>
        </p:blipFill>
        <p:spPr>
          <a:xfrm>
            <a:off x="1613672" y="1821298"/>
            <a:ext cx="8582952" cy="5036702"/>
          </a:xfrm>
          <a:prstGeom prst="rect">
            <a:avLst/>
          </a:prstGeom>
        </p:spPr>
      </p:pic>
    </p:spTree>
    <p:extLst>
      <p:ext uri="{BB962C8B-B14F-4D97-AF65-F5344CB8AC3E}">
        <p14:creationId xmlns:p14="http://schemas.microsoft.com/office/powerpoint/2010/main" val="2844761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A3029D-5170-4246-AE18-D2B7928A1B01}"/>
              </a:ext>
            </a:extLst>
          </p:cNvPr>
          <p:cNvSpPr>
            <a:spLocks noGrp="1"/>
          </p:cNvSpPr>
          <p:nvPr>
            <p:ph idx="1"/>
          </p:nvPr>
        </p:nvSpPr>
        <p:spPr>
          <a:xfrm>
            <a:off x="838200" y="1357784"/>
            <a:ext cx="10515600" cy="4351338"/>
          </a:xfrm>
        </p:spPr>
        <p:txBody>
          <a:bodyPr/>
          <a:lstStyle/>
          <a:p>
            <a:r>
              <a:rPr lang="en-US" dirty="0"/>
              <a:t>Comparing the power outputs (expected vs. measured)</a:t>
            </a:r>
          </a:p>
        </p:txBody>
      </p:sp>
      <p:pic>
        <p:nvPicPr>
          <p:cNvPr id="4" name="Picture 3">
            <a:extLst>
              <a:ext uri="{FF2B5EF4-FFF2-40B4-BE49-F238E27FC236}">
                <a16:creationId xmlns:a16="http://schemas.microsoft.com/office/drawing/2014/main" id="{1EBD703E-41D8-47F0-AE5D-341A77074C1B}"/>
              </a:ext>
            </a:extLst>
          </p:cNvPr>
          <p:cNvPicPr>
            <a:picLocks noChangeAspect="1"/>
          </p:cNvPicPr>
          <p:nvPr/>
        </p:nvPicPr>
        <p:blipFill>
          <a:blip r:embed="rId2"/>
          <a:stretch>
            <a:fillRect/>
          </a:stretch>
        </p:blipFill>
        <p:spPr>
          <a:xfrm>
            <a:off x="6008100" y="2089629"/>
            <a:ext cx="5430185" cy="3076081"/>
          </a:xfrm>
          <a:prstGeom prst="rect">
            <a:avLst/>
          </a:prstGeom>
        </p:spPr>
      </p:pic>
      <p:pic>
        <p:nvPicPr>
          <p:cNvPr id="5" name="Picture 4">
            <a:extLst>
              <a:ext uri="{FF2B5EF4-FFF2-40B4-BE49-F238E27FC236}">
                <a16:creationId xmlns:a16="http://schemas.microsoft.com/office/drawing/2014/main" id="{E3CEBF71-2B41-4DC0-83C1-815942E90EFD}"/>
              </a:ext>
            </a:extLst>
          </p:cNvPr>
          <p:cNvPicPr>
            <a:picLocks noChangeAspect="1"/>
          </p:cNvPicPr>
          <p:nvPr/>
        </p:nvPicPr>
        <p:blipFill>
          <a:blip r:embed="rId3"/>
          <a:stretch>
            <a:fillRect/>
          </a:stretch>
        </p:blipFill>
        <p:spPr>
          <a:xfrm>
            <a:off x="512711" y="2131877"/>
            <a:ext cx="5169900" cy="3033833"/>
          </a:xfrm>
          <a:prstGeom prst="rect">
            <a:avLst/>
          </a:prstGeom>
        </p:spPr>
      </p:pic>
      <p:sp>
        <p:nvSpPr>
          <p:cNvPr id="7" name="TextBox 6">
            <a:extLst>
              <a:ext uri="{FF2B5EF4-FFF2-40B4-BE49-F238E27FC236}">
                <a16:creationId xmlns:a16="http://schemas.microsoft.com/office/drawing/2014/main" id="{542F9AB0-BD6F-43EF-9F1A-894343AAEAA1}"/>
              </a:ext>
            </a:extLst>
          </p:cNvPr>
          <p:cNvSpPr txBox="1"/>
          <p:nvPr/>
        </p:nvSpPr>
        <p:spPr>
          <a:xfrm>
            <a:off x="1953086" y="5252750"/>
            <a:ext cx="2289149" cy="369332"/>
          </a:xfrm>
          <a:prstGeom prst="rect">
            <a:avLst/>
          </a:prstGeom>
          <a:noFill/>
        </p:spPr>
        <p:txBody>
          <a:bodyPr wrap="square">
            <a:spAutoFit/>
          </a:bodyPr>
          <a:lstStyle/>
          <a:p>
            <a:r>
              <a:rPr lang="en-US" dirty="0"/>
              <a:t>Expected Powers</a:t>
            </a:r>
          </a:p>
        </p:txBody>
      </p:sp>
      <p:sp>
        <p:nvSpPr>
          <p:cNvPr id="8" name="TextBox 7">
            <a:extLst>
              <a:ext uri="{FF2B5EF4-FFF2-40B4-BE49-F238E27FC236}">
                <a16:creationId xmlns:a16="http://schemas.microsoft.com/office/drawing/2014/main" id="{2FB00581-B986-4D71-A867-28DF5CE0E8C2}"/>
              </a:ext>
            </a:extLst>
          </p:cNvPr>
          <p:cNvSpPr txBox="1"/>
          <p:nvPr/>
        </p:nvSpPr>
        <p:spPr>
          <a:xfrm>
            <a:off x="7800909" y="5252750"/>
            <a:ext cx="2289149" cy="369332"/>
          </a:xfrm>
          <a:prstGeom prst="rect">
            <a:avLst/>
          </a:prstGeom>
          <a:noFill/>
        </p:spPr>
        <p:txBody>
          <a:bodyPr wrap="square">
            <a:spAutoFit/>
          </a:bodyPr>
          <a:lstStyle/>
          <a:p>
            <a:r>
              <a:rPr lang="en-US" dirty="0"/>
              <a:t>Measured Powers</a:t>
            </a:r>
          </a:p>
        </p:txBody>
      </p:sp>
    </p:spTree>
    <p:extLst>
      <p:ext uri="{BB962C8B-B14F-4D97-AF65-F5344CB8AC3E}">
        <p14:creationId xmlns:p14="http://schemas.microsoft.com/office/powerpoint/2010/main" val="304625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D7DC-C2FF-4167-841A-798CD4D3737E}"/>
              </a:ext>
            </a:extLst>
          </p:cNvPr>
          <p:cNvSpPr>
            <a:spLocks noGrp="1"/>
          </p:cNvSpPr>
          <p:nvPr>
            <p:ph type="title"/>
          </p:nvPr>
        </p:nvSpPr>
        <p:spPr/>
        <p:txBody>
          <a:bodyPr/>
          <a:lstStyle/>
          <a:p>
            <a:r>
              <a:rPr lang="en-US" dirty="0"/>
              <a:t>64 Paths Reconstruction (6 switches)</a:t>
            </a:r>
          </a:p>
        </p:txBody>
      </p:sp>
      <p:sp>
        <p:nvSpPr>
          <p:cNvPr id="10" name="Content Placeholder 9">
            <a:extLst>
              <a:ext uri="{FF2B5EF4-FFF2-40B4-BE49-F238E27FC236}">
                <a16:creationId xmlns:a16="http://schemas.microsoft.com/office/drawing/2014/main" id="{3C51545B-786D-4CAC-BE27-37C0A69D97FC}"/>
              </a:ext>
            </a:extLst>
          </p:cNvPr>
          <p:cNvSpPr>
            <a:spLocks noGrp="1"/>
          </p:cNvSpPr>
          <p:nvPr>
            <p:ph idx="1"/>
          </p:nvPr>
        </p:nvSpPr>
        <p:spPr>
          <a:xfrm>
            <a:off x="838200" y="1690688"/>
            <a:ext cx="10515600" cy="4667250"/>
          </a:xfrm>
        </p:spPr>
        <p:txBody>
          <a:bodyPr/>
          <a:lstStyle/>
          <a:p>
            <a:r>
              <a:rPr lang="en-US" dirty="0"/>
              <a:t>Details:</a:t>
            </a:r>
          </a:p>
          <a:p>
            <a:pPr lvl="1"/>
            <a:r>
              <a:rPr lang="en-US" dirty="0"/>
              <a:t>Longest OPD: 2520 um, </a:t>
            </a:r>
            <a:r>
              <a:rPr lang="en-US" dirty="0" err="1"/>
              <a:t>n_g</a:t>
            </a:r>
            <a:r>
              <a:rPr lang="en-US" dirty="0"/>
              <a:t> = 1.82, THUS: Rayleigh criterion = 0.53 nm</a:t>
            </a:r>
          </a:p>
          <a:p>
            <a:pPr lvl="1"/>
            <a:r>
              <a:rPr lang="en-US" dirty="0"/>
              <a:t>We need 64 sample points (we have 64 OPDs and we want square matrix)</a:t>
            </a:r>
          </a:p>
          <a:p>
            <a:pPr lvl="1"/>
            <a:r>
              <a:rPr lang="en-US" dirty="0"/>
              <a:t>I want a resolution 10x Rayleigh criterion (to be able to distinguish peaks even in smallest FSR value)</a:t>
            </a:r>
          </a:p>
          <a:p>
            <a:pPr lvl="1"/>
            <a:r>
              <a:rPr lang="en-US" dirty="0"/>
              <a:t>Thus, bandwidth is the one free variable</a:t>
            </a:r>
          </a:p>
          <a:p>
            <a:pPr lvl="2"/>
            <a:r>
              <a:rPr lang="en-US" dirty="0"/>
              <a:t>Solving: x/64 = 0.53/10</a:t>
            </a:r>
          </a:p>
          <a:p>
            <a:pPr lvl="2"/>
            <a:r>
              <a:rPr lang="en-US" dirty="0"/>
              <a:t>x = 3.392 nm</a:t>
            </a:r>
          </a:p>
          <a:p>
            <a:pPr lvl="1"/>
            <a:r>
              <a:rPr lang="en-US" dirty="0"/>
              <a:t>Rounding to a 3 nm bandwidth. I choose we go from 1560 – 1563 nm</a:t>
            </a:r>
          </a:p>
          <a:p>
            <a:pPr lvl="1"/>
            <a:endParaRPr lang="en-US" dirty="0"/>
          </a:p>
          <a:p>
            <a:pPr lvl="1"/>
            <a:r>
              <a:rPr lang="en-US" dirty="0"/>
              <a:t>THUS: when we go from 1560 – 1563 nm, we get a resolution of 0.047 nm, which is 10x as resolved as the Rayleigh criterion.</a:t>
            </a:r>
          </a:p>
          <a:p>
            <a:pPr lvl="1"/>
            <a:endParaRPr lang="en-US" dirty="0"/>
          </a:p>
          <a:p>
            <a:pPr lvl="1"/>
            <a:endParaRPr lang="en-US" dirty="0"/>
          </a:p>
        </p:txBody>
      </p:sp>
    </p:spTree>
    <p:extLst>
      <p:ext uri="{BB962C8B-B14F-4D97-AF65-F5344CB8AC3E}">
        <p14:creationId xmlns:p14="http://schemas.microsoft.com/office/powerpoint/2010/main" val="1878053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3D620B7-EA64-43F7-B039-3FEC2B79AEAC}"/>
              </a:ext>
            </a:extLst>
          </p:cNvPr>
          <p:cNvSpPr>
            <a:spLocks noGrp="1"/>
          </p:cNvSpPr>
          <p:nvPr>
            <p:ph idx="1"/>
          </p:nvPr>
        </p:nvSpPr>
        <p:spPr>
          <a:xfrm>
            <a:off x="838200" y="1384753"/>
            <a:ext cx="10515600" cy="4351338"/>
          </a:xfrm>
        </p:spPr>
        <p:txBody>
          <a:bodyPr/>
          <a:lstStyle/>
          <a:p>
            <a:r>
              <a:rPr lang="en-US" dirty="0"/>
              <a:t>Plot: optical power measured per path length</a:t>
            </a:r>
          </a:p>
        </p:txBody>
      </p:sp>
      <p:pic>
        <p:nvPicPr>
          <p:cNvPr id="3" name="Picture 2" descr="Chart, line chart&#10;&#10;Description automatically generated">
            <a:extLst>
              <a:ext uri="{FF2B5EF4-FFF2-40B4-BE49-F238E27FC236}">
                <a16:creationId xmlns:a16="http://schemas.microsoft.com/office/drawing/2014/main" id="{1D8AA5B9-317F-4A8E-994A-3F9524A39E13}"/>
              </a:ext>
            </a:extLst>
          </p:cNvPr>
          <p:cNvPicPr>
            <a:picLocks noChangeAspect="1"/>
          </p:cNvPicPr>
          <p:nvPr/>
        </p:nvPicPr>
        <p:blipFill>
          <a:blip r:embed="rId2"/>
          <a:stretch>
            <a:fillRect/>
          </a:stretch>
        </p:blipFill>
        <p:spPr>
          <a:xfrm>
            <a:off x="3112954" y="1951510"/>
            <a:ext cx="5966091" cy="4588856"/>
          </a:xfrm>
          <a:prstGeom prst="rect">
            <a:avLst/>
          </a:prstGeom>
        </p:spPr>
      </p:pic>
    </p:spTree>
    <p:extLst>
      <p:ext uri="{BB962C8B-B14F-4D97-AF65-F5344CB8AC3E}">
        <p14:creationId xmlns:p14="http://schemas.microsoft.com/office/powerpoint/2010/main" val="2554874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45130</TotalTime>
  <Words>3756</Words>
  <Application>Microsoft Office PowerPoint</Application>
  <PresentationFormat>Widescreen</PresentationFormat>
  <Paragraphs>383</Paragraphs>
  <Slides>50</Slides>
  <Notes>0</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Spectrum Reconstruction 7/21</vt:lpstr>
      <vt:lpstr>Results from spectrum reconstruction 7/21</vt:lpstr>
      <vt:lpstr>PowerPoint Presentation</vt:lpstr>
      <vt:lpstr>PowerPoint Presentation</vt:lpstr>
      <vt:lpstr>PowerPoint Presentation</vt:lpstr>
      <vt:lpstr>PowerPoint Presentation</vt:lpstr>
      <vt:lpstr>PowerPoint Presentation</vt:lpstr>
      <vt:lpstr>64 Paths Reconstruction (6 switches)</vt:lpstr>
      <vt:lpstr>PowerPoint Presentation</vt:lpstr>
      <vt:lpstr>PowerPoint Presentation</vt:lpstr>
      <vt:lpstr>PowerPoint Presentation</vt:lpstr>
      <vt:lpstr>PowerPoint Presentation</vt:lpstr>
      <vt:lpstr>PowerPoint Presentation</vt:lpstr>
      <vt:lpstr>PowerPoint Presentation</vt:lpstr>
      <vt:lpstr>DOING IT WITH 256 PATHS (8 switches)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Equinor simulation framework created w/ adiabatic couplers</vt:lpstr>
      <vt:lpstr>Elastic D1 reconstruction in simulation</vt:lpstr>
      <vt:lpstr>Looking at condition number (here, 64 points)</vt:lpstr>
      <vt:lpstr>Some questions about condition #</vt:lpstr>
      <vt:lpstr>Question: add a pi/2 phase shifter on one arm?</vt:lpstr>
      <vt:lpstr>Looking at condition # and noise amplification</vt:lpstr>
      <vt:lpstr>PowerPoint Presentation</vt:lpstr>
      <vt:lpstr>Broadband reconstruction w/ elastic d1</vt:lpstr>
      <vt:lpstr>PowerPoint Presentation</vt:lpstr>
      <vt:lpstr>PowerPoint Presentation</vt:lpstr>
      <vt:lpstr>What is happening</vt:lpstr>
      <vt:lpstr>Making guesses/misc. thoughts</vt:lpstr>
      <vt:lpstr>Theoretical A Matrix Calculation</vt:lpstr>
      <vt:lpstr>Optimization simulations</vt:lpstr>
      <vt:lpstr>Grid search of (dL, #switches) for 20nm (1550-1570) bandwidth</vt:lpstr>
      <vt:lpstr>Physical significance of parameters</vt:lpstr>
      <vt:lpstr>Optimized hyperparameters for other transmissions</vt:lpstr>
      <vt:lpstr>Now: broadband, 500nm (1200-1700)</vt:lpstr>
      <vt:lpstr>Thoughts on broadband</vt:lpstr>
      <vt:lpstr>Low resolution broadband reconstruction (801 pts)</vt:lpstr>
      <vt:lpstr>Visualizing the spread of OPDs</vt:lpstr>
      <vt:lpstr>Equinor Simulation</vt:lpstr>
      <vt:lpstr>Trying a 20nm reconstruction w/ equinor</vt:lpstr>
      <vt:lpstr>PowerPoint Presentation</vt:lpstr>
      <vt:lpstr>PowerPoint Presentation</vt:lpstr>
      <vt:lpstr>Measuring the noise in experiment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Joshua L</dc:creator>
  <cp:lastModifiedBy>Chen, Joshua L</cp:lastModifiedBy>
  <cp:revision>9</cp:revision>
  <cp:lastPrinted>2021-08-05T00:02:16Z</cp:lastPrinted>
  <dcterms:created xsi:type="dcterms:W3CDTF">2021-07-21T19:16:54Z</dcterms:created>
  <dcterms:modified xsi:type="dcterms:W3CDTF">2021-08-25T01:22:11Z</dcterms:modified>
</cp:coreProperties>
</file>